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68" r:id="rId5"/>
    <p:sldId id="281" r:id="rId6"/>
    <p:sldId id="271" r:id="rId7"/>
    <p:sldId id="282" r:id="rId8"/>
    <p:sldId id="283" r:id="rId9"/>
    <p:sldId id="285" r:id="rId10"/>
    <p:sldId id="284" r:id="rId11"/>
    <p:sldId id="286" r:id="rId12"/>
    <p:sldId id="287" r:id="rId13"/>
    <p:sldId id="288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5369" autoAdjust="0"/>
  </p:normalViewPr>
  <p:slideViewPr>
    <p:cSldViewPr snapToGrid="0">
      <p:cViewPr varScale="1">
        <p:scale>
          <a:sx n="84" d="100"/>
          <a:sy n="84" d="100"/>
        </p:scale>
        <p:origin x="653" y="8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发布系统：</a:t>
            </a:r>
            <a:endParaRPr kumimoji="1" lang="en-US" altLang="zh-CN" dirty="0"/>
          </a:p>
          <a:p>
            <a:r>
              <a:rPr kumimoji="1" lang="en-US" altLang="zh-CN" dirty="0"/>
              <a:t>https://</a:t>
            </a:r>
            <a:r>
              <a:rPr kumimoji="1" lang="en-US" altLang="zh-CN" dirty="0" err="1"/>
              <a:t>www.spinnaker.io</a:t>
            </a:r>
            <a:r>
              <a:rPr kumimoji="1" lang="en-US" altLang="zh-CN" dirty="0"/>
              <a:t>/</a:t>
            </a:r>
          </a:p>
          <a:p>
            <a:r>
              <a:rPr kumimoji="1" lang="en-US" altLang="zh-CN" dirty="0"/>
              <a:t>https://</a:t>
            </a:r>
            <a:r>
              <a:rPr kumimoji="1" lang="en-US" altLang="zh-CN" dirty="0" err="1"/>
              <a:t>github.com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meolu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walle</a:t>
            </a:r>
            <a:r>
              <a:rPr kumimoji="1" lang="en-US" altLang="zh-CN" dirty="0"/>
              <a:t>-web</a:t>
            </a:r>
          </a:p>
          <a:p>
            <a:r>
              <a:rPr kumimoji="1" lang="en-US" altLang="zh-CN" dirty="0"/>
              <a:t>https://</a:t>
            </a:r>
            <a:r>
              <a:rPr kumimoji="1" lang="en-US" altLang="zh-CN" dirty="0" err="1"/>
              <a:t>gitee.com</a:t>
            </a:r>
            <a:r>
              <a:rPr kumimoji="1" lang="en-US" altLang="zh-CN" dirty="0"/>
              <a:t>/lianqu1990/</a:t>
            </a:r>
            <a:r>
              <a:rPr kumimoji="1" lang="en-US" altLang="zh-CN" dirty="0" err="1"/>
              <a:t>morphling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分布式调度中心：</a:t>
            </a:r>
            <a:endParaRPr kumimoji="1" lang="en-US" altLang="zh-CN" dirty="0"/>
          </a:p>
          <a:p>
            <a:r>
              <a:rPr kumimoji="1" lang="en-US" altLang="zh-CN" dirty="0"/>
              <a:t>https://</a:t>
            </a:r>
            <a:r>
              <a:rPr kumimoji="1" lang="en-US" altLang="zh-CN" dirty="0" err="1"/>
              <a:t>vipshop.github.io</a:t>
            </a:r>
            <a:r>
              <a:rPr kumimoji="1" lang="en-US" altLang="zh-CN" dirty="0"/>
              <a:t>/Saturn/#/</a:t>
            </a:r>
          </a:p>
          <a:p>
            <a:r>
              <a:rPr kumimoji="1" lang="en-US" altLang="zh-CN" dirty="0"/>
              <a:t>http://</a:t>
            </a:r>
            <a:r>
              <a:rPr kumimoji="1" lang="en-US" altLang="zh-CN" dirty="0" err="1"/>
              <a:t>www.xuxueli.com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xxl</a:t>
            </a:r>
            <a:r>
              <a:rPr kumimoji="1" lang="en-US" altLang="zh-CN" dirty="0"/>
              <a:t>-job/#/</a:t>
            </a:r>
          </a:p>
          <a:p>
            <a:r>
              <a:rPr kumimoji="1" lang="en-US" altLang="zh-CN" dirty="0"/>
              <a:t>http://</a:t>
            </a:r>
            <a:r>
              <a:rPr kumimoji="1" lang="en-US" altLang="zh-CN" dirty="0" err="1"/>
              <a:t>elasticjob.io</a:t>
            </a:r>
            <a:r>
              <a:rPr kumimoji="1" lang="en-US" altLang="zh-CN" dirty="0"/>
              <a:t>/docs/elastic-job-lite/00-overview/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0CF8BB-EBC7-4B8F-9632-A5A136FBB88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151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65DD-9819-4ABC-A784-477AFBA19C86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1E545-DA4D-4588-A168-A47EEF327FC2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26042-7092-4D96-B3CE-E8E6CFEE88C8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9729644A-97F2-4BC4-BBF7-FC141F507563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04EB7-77EC-481E-BDC6-73CA182AC952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16069-A392-4E44-934F-6743D63E2A4F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9843-3551-47D6-BD3E-346FBDF458AF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2989-19D5-42F7-8321-FE6B75231AF4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9C03C-1F27-412D-AD0B-6423348F1B9B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586761"/>
            <a:ext cx="280731" cy="883759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619CFDC2-5630-4611-9BF0-0EF7C8C4398D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jpe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869269"/>
            <a:ext cx="11277601" cy="1119462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2">
                    <a:lumMod val="10000"/>
                  </a:schemeClr>
                </a:solidFill>
              </a:rPr>
              <a:t>MICROSOFT SERVICE &amp;DEVOPS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322172"/>
            <a:ext cx="4559300" cy="529228"/>
          </a:xfrm>
        </p:spPr>
        <p:txBody>
          <a:bodyPr>
            <a:normAutofit/>
          </a:bodyPr>
          <a:lstStyle/>
          <a:p>
            <a:r>
              <a:rPr lang="en-US" dirty="0"/>
              <a:t>onemacoto@outlook.com</a:t>
            </a: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8403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7193" y="2951226"/>
            <a:ext cx="4800600" cy="955548"/>
          </a:xfrm>
        </p:spPr>
        <p:txBody>
          <a:bodyPr/>
          <a:lstStyle/>
          <a:p>
            <a:pPr algn="ctr"/>
            <a:r>
              <a:rPr lang="en-US" sz="6000" dirty="0"/>
              <a:t>YOU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AECD31E-4AA0-4AA3-85C6-4B24C758DD0B}"/>
              </a:ext>
            </a:extLst>
          </p:cNvPr>
          <p:cNvSpPr txBox="1">
            <a:spLocks/>
          </p:cNvSpPr>
          <p:nvPr/>
        </p:nvSpPr>
        <p:spPr>
          <a:xfrm>
            <a:off x="494884" y="2951226"/>
            <a:ext cx="4800600" cy="9555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40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solidFill>
                  <a:schemeClr val="tx1"/>
                </a:solidFill>
              </a:rPr>
              <a:t>thank</a:t>
            </a:r>
          </a:p>
        </p:txBody>
      </p:sp>
    </p:spTree>
    <p:extLst>
      <p:ext uri="{BB962C8B-B14F-4D97-AF65-F5344CB8AC3E}">
        <p14:creationId xmlns:p14="http://schemas.microsoft.com/office/powerpoint/2010/main" val="382249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42B6A7-3AD9-48CB-86C2-EE4A46E73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389" y="150830"/>
            <a:ext cx="10464383" cy="575034"/>
          </a:xfrm>
        </p:spPr>
        <p:txBody>
          <a:bodyPr>
            <a:no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微服务架构总体技术体系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EB6DF7F-7CA4-437E-BFB0-3CD765C0A81B}"/>
              </a:ext>
            </a:extLst>
          </p:cNvPr>
          <p:cNvSpPr/>
          <p:nvPr/>
        </p:nvSpPr>
        <p:spPr>
          <a:xfrm>
            <a:off x="4475745" y="933265"/>
            <a:ext cx="4169148" cy="423511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Nginx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（四层负载</a:t>
            </a:r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七层负载）外部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1C90FF7-A0B2-47ED-B59C-5C52449487EC}"/>
              </a:ext>
            </a:extLst>
          </p:cNvPr>
          <p:cNvSpPr/>
          <p:nvPr/>
        </p:nvSpPr>
        <p:spPr>
          <a:xfrm>
            <a:off x="1629874" y="2133312"/>
            <a:ext cx="7103443" cy="57503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98B35FF1-DEC2-4BA5-BAA4-65A778396FC0}"/>
              </a:ext>
            </a:extLst>
          </p:cNvPr>
          <p:cNvSpPr/>
          <p:nvPr/>
        </p:nvSpPr>
        <p:spPr>
          <a:xfrm>
            <a:off x="2406314" y="2202266"/>
            <a:ext cx="1289785" cy="43711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内部</a:t>
            </a:r>
            <a:r>
              <a:rPr lang="en-US" altLang="zh-CN" sz="1600" b="1" dirty="0">
                <a:solidFill>
                  <a:schemeClr val="tx1"/>
                </a:solidFill>
              </a:rPr>
              <a:t>GW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7BD9B261-4894-4EEB-A967-9A2DFB39F299}"/>
              </a:ext>
            </a:extLst>
          </p:cNvPr>
          <p:cNvSpPr/>
          <p:nvPr/>
        </p:nvSpPr>
        <p:spPr>
          <a:xfrm>
            <a:off x="6655203" y="2202266"/>
            <a:ext cx="1289785" cy="43711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H5 GW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2324B3A5-BFEA-40FD-9EC7-DD5ED4AC2F8F}"/>
              </a:ext>
            </a:extLst>
          </p:cNvPr>
          <p:cNvSpPr/>
          <p:nvPr/>
        </p:nvSpPr>
        <p:spPr>
          <a:xfrm>
            <a:off x="4372742" y="2202266"/>
            <a:ext cx="1605817" cy="43711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Mobile GW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A9BD6F9-A5DB-4EA6-AAB6-7467E632FF73}"/>
              </a:ext>
            </a:extLst>
          </p:cNvPr>
          <p:cNvSpPr/>
          <p:nvPr/>
        </p:nvSpPr>
        <p:spPr>
          <a:xfrm>
            <a:off x="1629874" y="933265"/>
            <a:ext cx="2742868" cy="423511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Nginx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内部</a:t>
            </a:r>
          </a:p>
        </p:txBody>
      </p:sp>
      <p:sp>
        <p:nvSpPr>
          <p:cNvPr id="13" name="箭头: 下 12">
            <a:extLst>
              <a:ext uri="{FF2B5EF4-FFF2-40B4-BE49-F238E27FC236}">
                <a16:creationId xmlns:a16="http://schemas.microsoft.com/office/drawing/2014/main" id="{4A740A38-8B74-4E54-8899-5FD510C76DC4}"/>
              </a:ext>
            </a:extLst>
          </p:cNvPr>
          <p:cNvSpPr/>
          <p:nvPr/>
        </p:nvSpPr>
        <p:spPr>
          <a:xfrm>
            <a:off x="2905691" y="1558267"/>
            <a:ext cx="356134" cy="575034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箭头: 下 13">
            <a:extLst>
              <a:ext uri="{FF2B5EF4-FFF2-40B4-BE49-F238E27FC236}">
                <a16:creationId xmlns:a16="http://schemas.microsoft.com/office/drawing/2014/main" id="{7FE37690-7BE0-4926-BA15-D31CEFC722BA}"/>
              </a:ext>
            </a:extLst>
          </p:cNvPr>
          <p:cNvSpPr/>
          <p:nvPr/>
        </p:nvSpPr>
        <p:spPr>
          <a:xfrm>
            <a:off x="4997583" y="1540042"/>
            <a:ext cx="328393" cy="575034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箭头: 下 14">
            <a:extLst>
              <a:ext uri="{FF2B5EF4-FFF2-40B4-BE49-F238E27FC236}">
                <a16:creationId xmlns:a16="http://schemas.microsoft.com/office/drawing/2014/main" id="{60EA0598-7BC5-43D5-A3AB-E538E7495F96}"/>
              </a:ext>
            </a:extLst>
          </p:cNvPr>
          <p:cNvSpPr/>
          <p:nvPr/>
        </p:nvSpPr>
        <p:spPr>
          <a:xfrm>
            <a:off x="7061735" y="1482891"/>
            <a:ext cx="328393" cy="632185"/>
          </a:xfrm>
          <a:prstGeom prst="down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流程图: 接点 15">
            <a:extLst>
              <a:ext uri="{FF2B5EF4-FFF2-40B4-BE49-F238E27FC236}">
                <a16:creationId xmlns:a16="http://schemas.microsoft.com/office/drawing/2014/main" id="{2B8416D1-98BE-491B-9E43-94F8CB175744}"/>
              </a:ext>
            </a:extLst>
          </p:cNvPr>
          <p:cNvSpPr/>
          <p:nvPr/>
        </p:nvSpPr>
        <p:spPr>
          <a:xfrm>
            <a:off x="2877951" y="2832309"/>
            <a:ext cx="442762" cy="41148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流程图: 接点 16">
            <a:extLst>
              <a:ext uri="{FF2B5EF4-FFF2-40B4-BE49-F238E27FC236}">
                <a16:creationId xmlns:a16="http://schemas.microsoft.com/office/drawing/2014/main" id="{E7CD61BE-E2AD-40C9-B27F-F4F4FCCB7B18}"/>
              </a:ext>
            </a:extLst>
          </p:cNvPr>
          <p:cNvSpPr/>
          <p:nvPr/>
        </p:nvSpPr>
        <p:spPr>
          <a:xfrm>
            <a:off x="5104595" y="2858742"/>
            <a:ext cx="442762" cy="41148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接点 17">
            <a:extLst>
              <a:ext uri="{FF2B5EF4-FFF2-40B4-BE49-F238E27FC236}">
                <a16:creationId xmlns:a16="http://schemas.microsoft.com/office/drawing/2014/main" id="{635CF3B3-F43A-4385-B8BD-E2F046FA1023}"/>
              </a:ext>
            </a:extLst>
          </p:cNvPr>
          <p:cNvSpPr/>
          <p:nvPr/>
        </p:nvSpPr>
        <p:spPr>
          <a:xfrm>
            <a:off x="7168747" y="2832309"/>
            <a:ext cx="442762" cy="41148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流程图: 接点 18">
            <a:extLst>
              <a:ext uri="{FF2B5EF4-FFF2-40B4-BE49-F238E27FC236}">
                <a16:creationId xmlns:a16="http://schemas.microsoft.com/office/drawing/2014/main" id="{CA69F340-421B-4226-975E-540BAC5BAF2B}"/>
              </a:ext>
            </a:extLst>
          </p:cNvPr>
          <p:cNvSpPr/>
          <p:nvPr/>
        </p:nvSpPr>
        <p:spPr>
          <a:xfrm>
            <a:off x="2088680" y="3775583"/>
            <a:ext cx="442762" cy="41148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流程图: 接点 19">
            <a:extLst>
              <a:ext uri="{FF2B5EF4-FFF2-40B4-BE49-F238E27FC236}">
                <a16:creationId xmlns:a16="http://schemas.microsoft.com/office/drawing/2014/main" id="{31D026F6-EC93-4529-89A9-D0E6A312A501}"/>
              </a:ext>
            </a:extLst>
          </p:cNvPr>
          <p:cNvSpPr/>
          <p:nvPr/>
        </p:nvSpPr>
        <p:spPr>
          <a:xfrm>
            <a:off x="2877951" y="3775583"/>
            <a:ext cx="442762" cy="41148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流程图: 接点 20">
            <a:extLst>
              <a:ext uri="{FF2B5EF4-FFF2-40B4-BE49-F238E27FC236}">
                <a16:creationId xmlns:a16="http://schemas.microsoft.com/office/drawing/2014/main" id="{4331BE43-AE41-46EB-930E-C0913ECCDB0F}"/>
              </a:ext>
            </a:extLst>
          </p:cNvPr>
          <p:cNvSpPr/>
          <p:nvPr/>
        </p:nvSpPr>
        <p:spPr>
          <a:xfrm>
            <a:off x="3638348" y="3794512"/>
            <a:ext cx="442762" cy="41148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流程图: 接点 21">
            <a:extLst>
              <a:ext uri="{FF2B5EF4-FFF2-40B4-BE49-F238E27FC236}">
                <a16:creationId xmlns:a16="http://schemas.microsoft.com/office/drawing/2014/main" id="{F7881438-A694-4D30-AE6A-B056940A3E71}"/>
              </a:ext>
            </a:extLst>
          </p:cNvPr>
          <p:cNvSpPr/>
          <p:nvPr/>
        </p:nvSpPr>
        <p:spPr>
          <a:xfrm>
            <a:off x="4372742" y="3794512"/>
            <a:ext cx="442762" cy="41148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流程图: 接点 22">
            <a:extLst>
              <a:ext uri="{FF2B5EF4-FFF2-40B4-BE49-F238E27FC236}">
                <a16:creationId xmlns:a16="http://schemas.microsoft.com/office/drawing/2014/main" id="{4921FCCC-4419-4318-8BB3-E44C178EBAFF}"/>
              </a:ext>
            </a:extLst>
          </p:cNvPr>
          <p:cNvSpPr/>
          <p:nvPr/>
        </p:nvSpPr>
        <p:spPr>
          <a:xfrm>
            <a:off x="5117429" y="3775583"/>
            <a:ext cx="442762" cy="41148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接点 23">
            <a:extLst>
              <a:ext uri="{FF2B5EF4-FFF2-40B4-BE49-F238E27FC236}">
                <a16:creationId xmlns:a16="http://schemas.microsoft.com/office/drawing/2014/main" id="{D4174ABA-08D2-4E4E-B36C-5ADFF18248EB}"/>
              </a:ext>
            </a:extLst>
          </p:cNvPr>
          <p:cNvSpPr/>
          <p:nvPr/>
        </p:nvSpPr>
        <p:spPr>
          <a:xfrm>
            <a:off x="5875556" y="3775583"/>
            <a:ext cx="442762" cy="41148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流程图: 接点 24">
            <a:extLst>
              <a:ext uri="{FF2B5EF4-FFF2-40B4-BE49-F238E27FC236}">
                <a16:creationId xmlns:a16="http://schemas.microsoft.com/office/drawing/2014/main" id="{AE97A717-55FE-4984-B1A8-6E932A7E5ABF}"/>
              </a:ext>
            </a:extLst>
          </p:cNvPr>
          <p:cNvSpPr/>
          <p:nvPr/>
        </p:nvSpPr>
        <p:spPr>
          <a:xfrm>
            <a:off x="6560319" y="3775583"/>
            <a:ext cx="442762" cy="41148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流程图: 接点 25">
            <a:extLst>
              <a:ext uri="{FF2B5EF4-FFF2-40B4-BE49-F238E27FC236}">
                <a16:creationId xmlns:a16="http://schemas.microsoft.com/office/drawing/2014/main" id="{560D8907-5E8D-46A9-8FBE-554EAD1A6F88}"/>
              </a:ext>
            </a:extLst>
          </p:cNvPr>
          <p:cNvSpPr/>
          <p:nvPr/>
        </p:nvSpPr>
        <p:spPr>
          <a:xfrm>
            <a:off x="7233486" y="3775583"/>
            <a:ext cx="442762" cy="382604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流程图: 接点 26">
            <a:extLst>
              <a:ext uri="{FF2B5EF4-FFF2-40B4-BE49-F238E27FC236}">
                <a16:creationId xmlns:a16="http://schemas.microsoft.com/office/drawing/2014/main" id="{63F05725-DEEF-445F-B9B2-E68E405EA76F}"/>
              </a:ext>
            </a:extLst>
          </p:cNvPr>
          <p:cNvSpPr/>
          <p:nvPr/>
        </p:nvSpPr>
        <p:spPr>
          <a:xfrm>
            <a:off x="7944988" y="3775583"/>
            <a:ext cx="442762" cy="382604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03BB489D-7E9C-4E0C-98A3-431162C06991}"/>
              </a:ext>
            </a:extLst>
          </p:cNvPr>
          <p:cNvCxnSpPr>
            <a:cxnSpLocks/>
            <a:stCxn id="16" idx="3"/>
          </p:cNvCxnSpPr>
          <p:nvPr/>
        </p:nvCxnSpPr>
        <p:spPr>
          <a:xfrm flipH="1">
            <a:off x="2449076" y="3183529"/>
            <a:ext cx="493716" cy="53624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35CAEDCE-2F4F-4304-BD13-ECBD3877E633}"/>
              </a:ext>
            </a:extLst>
          </p:cNvPr>
          <p:cNvCxnSpPr>
            <a:cxnSpLocks/>
          </p:cNvCxnSpPr>
          <p:nvPr/>
        </p:nvCxnSpPr>
        <p:spPr>
          <a:xfrm flipH="1">
            <a:off x="4594123" y="3243789"/>
            <a:ext cx="510472" cy="51052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9D1AFA8F-5DD6-449F-8432-A1B5C778B2CE}"/>
              </a:ext>
            </a:extLst>
          </p:cNvPr>
          <p:cNvCxnSpPr>
            <a:cxnSpLocks/>
          </p:cNvCxnSpPr>
          <p:nvPr/>
        </p:nvCxnSpPr>
        <p:spPr>
          <a:xfrm>
            <a:off x="3320713" y="3270222"/>
            <a:ext cx="375386" cy="50536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97BA6E71-C66C-4905-B73D-2A6F9BDB973C}"/>
              </a:ext>
            </a:extLst>
          </p:cNvPr>
          <p:cNvCxnSpPr>
            <a:cxnSpLocks/>
            <a:stCxn id="16" idx="4"/>
            <a:endCxn id="20" idx="0"/>
          </p:cNvCxnSpPr>
          <p:nvPr/>
        </p:nvCxnSpPr>
        <p:spPr>
          <a:xfrm>
            <a:off x="3099332" y="3243789"/>
            <a:ext cx="0" cy="531794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F189E81B-AC36-4A7A-A78D-FD089F82B092}"/>
              </a:ext>
            </a:extLst>
          </p:cNvPr>
          <p:cNvCxnSpPr>
            <a:cxnSpLocks/>
          </p:cNvCxnSpPr>
          <p:nvPr/>
        </p:nvCxnSpPr>
        <p:spPr>
          <a:xfrm>
            <a:off x="5338810" y="3257005"/>
            <a:ext cx="0" cy="531794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0A0E56F9-98D4-4AD6-877F-0F871C34B544}"/>
              </a:ext>
            </a:extLst>
          </p:cNvPr>
          <p:cNvCxnSpPr>
            <a:cxnSpLocks/>
          </p:cNvCxnSpPr>
          <p:nvPr/>
        </p:nvCxnSpPr>
        <p:spPr>
          <a:xfrm>
            <a:off x="5560191" y="3243789"/>
            <a:ext cx="418368" cy="47598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A48A732C-0C99-4609-BED9-9D7F6DA36D3E}"/>
              </a:ext>
            </a:extLst>
          </p:cNvPr>
          <p:cNvCxnSpPr>
            <a:cxnSpLocks/>
          </p:cNvCxnSpPr>
          <p:nvPr/>
        </p:nvCxnSpPr>
        <p:spPr>
          <a:xfrm>
            <a:off x="7410516" y="3270222"/>
            <a:ext cx="0" cy="531794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5F01E7ED-EB95-428B-8A27-00BBFF1C7497}"/>
              </a:ext>
            </a:extLst>
          </p:cNvPr>
          <p:cNvCxnSpPr>
            <a:cxnSpLocks/>
          </p:cNvCxnSpPr>
          <p:nvPr/>
        </p:nvCxnSpPr>
        <p:spPr>
          <a:xfrm flipH="1">
            <a:off x="6779929" y="3243789"/>
            <a:ext cx="510472" cy="51052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8D81662C-28E3-4585-9BD0-787772495625}"/>
              </a:ext>
            </a:extLst>
          </p:cNvPr>
          <p:cNvCxnSpPr>
            <a:cxnSpLocks/>
          </p:cNvCxnSpPr>
          <p:nvPr/>
        </p:nvCxnSpPr>
        <p:spPr>
          <a:xfrm>
            <a:off x="7588943" y="3236324"/>
            <a:ext cx="418368" cy="475988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70B5DE5A-31A3-45E8-85C5-BD3954F25E24}"/>
              </a:ext>
            </a:extLst>
          </p:cNvPr>
          <p:cNvCxnSpPr/>
          <p:nvPr/>
        </p:nvCxnSpPr>
        <p:spPr>
          <a:xfrm>
            <a:off x="1629874" y="3451653"/>
            <a:ext cx="7244616" cy="0"/>
          </a:xfrm>
          <a:prstGeom prst="line">
            <a:avLst/>
          </a:prstGeom>
          <a:ln w="9525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2" name="矩形 51">
            <a:extLst>
              <a:ext uri="{FF2B5EF4-FFF2-40B4-BE49-F238E27FC236}">
                <a16:creationId xmlns:a16="http://schemas.microsoft.com/office/drawing/2014/main" id="{263CEF16-5591-4893-8E82-4FECB86F3A74}"/>
              </a:ext>
            </a:extLst>
          </p:cNvPr>
          <p:cNvSpPr/>
          <p:nvPr/>
        </p:nvSpPr>
        <p:spPr>
          <a:xfrm>
            <a:off x="1610057" y="4281653"/>
            <a:ext cx="7092658" cy="57503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238033D2-EA7E-40A4-97C3-D379828D2DD8}"/>
              </a:ext>
            </a:extLst>
          </p:cNvPr>
          <p:cNvSpPr/>
          <p:nvPr/>
        </p:nvSpPr>
        <p:spPr>
          <a:xfrm>
            <a:off x="1676075" y="4379981"/>
            <a:ext cx="1289785" cy="43711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注册发现</a:t>
            </a:r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D6FEE14C-EDC0-4522-B3AF-D9EB2B660BB3}"/>
              </a:ext>
            </a:extLst>
          </p:cNvPr>
          <p:cNvSpPr/>
          <p:nvPr/>
        </p:nvSpPr>
        <p:spPr>
          <a:xfrm>
            <a:off x="3003081" y="4379980"/>
            <a:ext cx="1289785" cy="43711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集中配置</a:t>
            </a:r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655BF13C-15F8-48B3-8BC6-7D719893DAA7}"/>
              </a:ext>
            </a:extLst>
          </p:cNvPr>
          <p:cNvSpPr/>
          <p:nvPr/>
        </p:nvSpPr>
        <p:spPr>
          <a:xfrm>
            <a:off x="4330087" y="4377390"/>
            <a:ext cx="1289785" cy="43711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容错限流</a:t>
            </a:r>
          </a:p>
        </p:txBody>
      </p:sp>
      <p:sp>
        <p:nvSpPr>
          <p:cNvPr id="56" name="矩形: 圆角 55">
            <a:extLst>
              <a:ext uri="{FF2B5EF4-FFF2-40B4-BE49-F238E27FC236}">
                <a16:creationId xmlns:a16="http://schemas.microsoft.com/office/drawing/2014/main" id="{41287D80-4C0C-4780-8F6F-D307DF5990D6}"/>
              </a:ext>
            </a:extLst>
          </p:cNvPr>
          <p:cNvSpPr/>
          <p:nvPr/>
        </p:nvSpPr>
        <p:spPr>
          <a:xfrm>
            <a:off x="5673425" y="4377390"/>
            <a:ext cx="1289785" cy="43711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认证授权</a:t>
            </a:r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E7244D63-8FFA-4608-9C70-B49055AEE9D4}"/>
              </a:ext>
            </a:extLst>
          </p:cNvPr>
          <p:cNvSpPr/>
          <p:nvPr/>
        </p:nvSpPr>
        <p:spPr>
          <a:xfrm>
            <a:off x="7012896" y="4363144"/>
            <a:ext cx="1289785" cy="43711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调度中心</a:t>
            </a:r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215D148B-7928-4C99-84E4-7E1E3AEDB397}"/>
              </a:ext>
            </a:extLst>
          </p:cNvPr>
          <p:cNvSpPr/>
          <p:nvPr/>
        </p:nvSpPr>
        <p:spPr>
          <a:xfrm>
            <a:off x="1619681" y="5024961"/>
            <a:ext cx="10363771" cy="57503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矩形: 圆角 58">
            <a:extLst>
              <a:ext uri="{FF2B5EF4-FFF2-40B4-BE49-F238E27FC236}">
                <a16:creationId xmlns:a16="http://schemas.microsoft.com/office/drawing/2014/main" id="{34E90935-9AFB-4579-8301-F39E76CD32A1}"/>
              </a:ext>
            </a:extLst>
          </p:cNvPr>
          <p:cNvSpPr/>
          <p:nvPr/>
        </p:nvSpPr>
        <p:spPr>
          <a:xfrm>
            <a:off x="1656824" y="5090183"/>
            <a:ext cx="1792070" cy="44458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发布系统（</a:t>
            </a:r>
            <a:r>
              <a:rPr lang="en-US" altLang="zh-CN" sz="1600" b="1" dirty="0">
                <a:solidFill>
                  <a:schemeClr val="tx1"/>
                </a:solidFill>
              </a:rPr>
              <a:t>Jenkins</a:t>
            </a:r>
            <a:r>
              <a:rPr lang="zh-CN" altLang="en-US" sz="1600" b="1" dirty="0">
                <a:solidFill>
                  <a:schemeClr val="tx1"/>
                </a:solidFill>
              </a:rPr>
              <a:t>）</a:t>
            </a:r>
          </a:p>
        </p:txBody>
      </p: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8D32016A-B14E-48DC-99E8-5594E0261091}"/>
              </a:ext>
            </a:extLst>
          </p:cNvPr>
          <p:cNvSpPr/>
          <p:nvPr/>
        </p:nvSpPr>
        <p:spPr>
          <a:xfrm>
            <a:off x="3508406" y="5090183"/>
            <a:ext cx="1450110" cy="44458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日志聚合</a:t>
            </a:r>
            <a:r>
              <a:rPr lang="en-US" altLang="zh-CN" sz="1600" b="1" dirty="0">
                <a:solidFill>
                  <a:schemeClr val="tx1"/>
                </a:solidFill>
              </a:rPr>
              <a:t>ELK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1156757A-E89E-4B38-9875-6DF558F1B2DB}"/>
              </a:ext>
            </a:extLst>
          </p:cNvPr>
          <p:cNvSpPr/>
          <p:nvPr/>
        </p:nvSpPr>
        <p:spPr>
          <a:xfrm>
            <a:off x="5020387" y="5079924"/>
            <a:ext cx="1200331" cy="44458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链路监控</a:t>
            </a:r>
            <a:r>
              <a:rPr lang="en-US" altLang="zh-CN" sz="1600" b="1" dirty="0">
                <a:solidFill>
                  <a:schemeClr val="tx1"/>
                </a:solidFill>
              </a:rPr>
              <a:t>ZIPKIN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62" name="矩形: 圆角 61">
            <a:extLst>
              <a:ext uri="{FF2B5EF4-FFF2-40B4-BE49-F238E27FC236}">
                <a16:creationId xmlns:a16="http://schemas.microsoft.com/office/drawing/2014/main" id="{B451EA88-1BF4-4B7E-94EC-E2A21140DA45}"/>
              </a:ext>
            </a:extLst>
          </p:cNvPr>
          <p:cNvSpPr/>
          <p:nvPr/>
        </p:nvSpPr>
        <p:spPr>
          <a:xfrm>
            <a:off x="7490628" y="5079924"/>
            <a:ext cx="1154265" cy="44458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数据库</a:t>
            </a:r>
          </a:p>
        </p:txBody>
      </p: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B5BE942F-E13E-4A7C-9B11-F7D1A9FD91CB}"/>
              </a:ext>
            </a:extLst>
          </p:cNvPr>
          <p:cNvSpPr/>
          <p:nvPr/>
        </p:nvSpPr>
        <p:spPr>
          <a:xfrm>
            <a:off x="8702715" y="5067022"/>
            <a:ext cx="1154265" cy="44458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缓存</a:t>
            </a:r>
            <a:r>
              <a:rPr lang="en-US" altLang="zh-CN" sz="1600" b="1" dirty="0" err="1">
                <a:solidFill>
                  <a:schemeClr val="tx1"/>
                </a:solidFill>
              </a:rPr>
              <a:t>Redis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42194445-C613-4F70-B144-4737B86C8F06}"/>
              </a:ext>
            </a:extLst>
          </p:cNvPr>
          <p:cNvSpPr/>
          <p:nvPr/>
        </p:nvSpPr>
        <p:spPr>
          <a:xfrm>
            <a:off x="9914803" y="5067022"/>
            <a:ext cx="1154265" cy="44458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MQ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82D58959-C5E0-4037-82B7-6B129C034583}"/>
              </a:ext>
            </a:extLst>
          </p:cNvPr>
          <p:cNvSpPr/>
          <p:nvPr/>
        </p:nvSpPr>
        <p:spPr>
          <a:xfrm>
            <a:off x="6300602" y="5079924"/>
            <a:ext cx="1154265" cy="44458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600" b="1" dirty="0" err="1">
                <a:solidFill>
                  <a:schemeClr val="tx1"/>
                </a:solidFill>
              </a:rPr>
              <a:t>Mertrix</a:t>
            </a:r>
            <a:endParaRPr lang="en-US" altLang="zh-CN" sz="1600" b="1" dirty="0">
              <a:solidFill>
                <a:schemeClr val="tx1"/>
              </a:solidFill>
            </a:endParaRPr>
          </a:p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监控</a:t>
            </a: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FC5499B9-CAD9-4C95-9E79-E94DF1D1BF6F}"/>
              </a:ext>
            </a:extLst>
          </p:cNvPr>
          <p:cNvSpPr/>
          <p:nvPr/>
        </p:nvSpPr>
        <p:spPr>
          <a:xfrm>
            <a:off x="1593231" y="5731494"/>
            <a:ext cx="10373395" cy="57503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949ED3A6-B489-40C3-9C0F-1D5785FE48C0}"/>
              </a:ext>
            </a:extLst>
          </p:cNvPr>
          <p:cNvSpPr/>
          <p:nvPr/>
        </p:nvSpPr>
        <p:spPr>
          <a:xfrm>
            <a:off x="1676075" y="5796716"/>
            <a:ext cx="2034118" cy="44458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计算</a:t>
            </a:r>
          </a:p>
        </p:txBody>
      </p:sp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3E1F7D76-2AE0-478A-A2A3-FEBF8BAAF622}"/>
              </a:ext>
            </a:extLst>
          </p:cNvPr>
          <p:cNvSpPr/>
          <p:nvPr/>
        </p:nvSpPr>
        <p:spPr>
          <a:xfrm>
            <a:off x="3785719" y="5785339"/>
            <a:ext cx="1980085" cy="44458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网络</a:t>
            </a:r>
          </a:p>
        </p:txBody>
      </p:sp>
      <p:sp>
        <p:nvSpPr>
          <p:cNvPr id="69" name="矩形: 圆角 68">
            <a:extLst>
              <a:ext uri="{FF2B5EF4-FFF2-40B4-BE49-F238E27FC236}">
                <a16:creationId xmlns:a16="http://schemas.microsoft.com/office/drawing/2014/main" id="{BF1E25CD-45EC-4185-8A80-7ADEA909373B}"/>
              </a:ext>
            </a:extLst>
          </p:cNvPr>
          <p:cNvSpPr/>
          <p:nvPr/>
        </p:nvSpPr>
        <p:spPr>
          <a:xfrm>
            <a:off x="5841330" y="5785339"/>
            <a:ext cx="1899090" cy="44458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存储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042832E1-3D59-4AEF-AA90-5572A18C4415}"/>
              </a:ext>
            </a:extLst>
          </p:cNvPr>
          <p:cNvSpPr/>
          <p:nvPr/>
        </p:nvSpPr>
        <p:spPr>
          <a:xfrm>
            <a:off x="7815945" y="5785340"/>
            <a:ext cx="1808821" cy="44458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基础设施监控</a:t>
            </a: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86088B7F-0C8C-47D3-9816-81B037CAA97D}"/>
              </a:ext>
            </a:extLst>
          </p:cNvPr>
          <p:cNvSpPr/>
          <p:nvPr/>
        </p:nvSpPr>
        <p:spPr>
          <a:xfrm>
            <a:off x="9700290" y="5785339"/>
            <a:ext cx="2145881" cy="44458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600" b="1" dirty="0">
                <a:solidFill>
                  <a:schemeClr val="tx1"/>
                </a:solidFill>
              </a:rPr>
              <a:t>安全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D38DA363-DDD2-4BAB-9B3D-F85C4E1FEB59}"/>
              </a:ext>
            </a:extLst>
          </p:cNvPr>
          <p:cNvSpPr txBox="1"/>
          <p:nvPr/>
        </p:nvSpPr>
        <p:spPr>
          <a:xfrm>
            <a:off x="424205" y="970972"/>
            <a:ext cx="989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接入层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BB91564D-AD5C-466D-B8FF-E09FE9CA29BD}"/>
              </a:ext>
            </a:extLst>
          </p:cNvPr>
          <p:cNvSpPr txBox="1"/>
          <p:nvPr/>
        </p:nvSpPr>
        <p:spPr>
          <a:xfrm>
            <a:off x="424204" y="2236157"/>
            <a:ext cx="989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网关层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D16E7D19-FA9C-46F3-BE84-4182180C4AA4}"/>
              </a:ext>
            </a:extLst>
          </p:cNvPr>
          <p:cNvSpPr txBox="1"/>
          <p:nvPr/>
        </p:nvSpPr>
        <p:spPr>
          <a:xfrm>
            <a:off x="147732" y="3289652"/>
            <a:ext cx="1434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业务服务层</a:t>
            </a: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70457864-A66D-47B4-A68E-957CD5B3199F}"/>
              </a:ext>
            </a:extLst>
          </p:cNvPr>
          <p:cNvSpPr txBox="1"/>
          <p:nvPr/>
        </p:nvSpPr>
        <p:spPr>
          <a:xfrm>
            <a:off x="1411867" y="2998324"/>
            <a:ext cx="13746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聚合服务层（</a:t>
            </a:r>
            <a:r>
              <a:rPr lang="en-US" altLang="zh-CN" sz="1200" b="1" dirty="0"/>
              <a:t>BFF</a:t>
            </a:r>
            <a:r>
              <a:rPr lang="zh-CN" altLang="en-US" sz="1200" b="1" dirty="0"/>
              <a:t>）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C0EC0F71-5909-40F3-ACD7-6CF83FF8CE0A}"/>
              </a:ext>
            </a:extLst>
          </p:cNvPr>
          <p:cNvSpPr txBox="1"/>
          <p:nvPr/>
        </p:nvSpPr>
        <p:spPr>
          <a:xfrm>
            <a:off x="1399939" y="3504737"/>
            <a:ext cx="13746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/>
              <a:t>基础服务</a:t>
            </a: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A3CBBF37-CBC6-4A68-9755-AFEB2935E1C2}"/>
              </a:ext>
            </a:extLst>
          </p:cNvPr>
          <p:cNvSpPr/>
          <p:nvPr/>
        </p:nvSpPr>
        <p:spPr>
          <a:xfrm>
            <a:off x="9022039" y="2202266"/>
            <a:ext cx="528539" cy="262031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微服务开发框架</a:t>
            </a: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11AE0431-61CD-4264-953F-472028EE935A}"/>
              </a:ext>
            </a:extLst>
          </p:cNvPr>
          <p:cNvSpPr/>
          <p:nvPr/>
        </p:nvSpPr>
        <p:spPr>
          <a:xfrm>
            <a:off x="9727876" y="2194187"/>
            <a:ext cx="528539" cy="262031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持续交付流水线</a:t>
            </a: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78758DA7-5603-4974-9F44-D6EA14015200}"/>
              </a:ext>
            </a:extLst>
          </p:cNvPr>
          <p:cNvSpPr/>
          <p:nvPr/>
        </p:nvSpPr>
        <p:spPr>
          <a:xfrm>
            <a:off x="10394102" y="2202266"/>
            <a:ext cx="528539" cy="259799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Rtl"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DEVOPS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A06AFF73-D8FA-4AAF-BC3C-B1EC7A5570C6}"/>
              </a:ext>
            </a:extLst>
          </p:cNvPr>
          <p:cNvSpPr/>
          <p:nvPr/>
        </p:nvSpPr>
        <p:spPr>
          <a:xfrm>
            <a:off x="11064747" y="2202266"/>
            <a:ext cx="528539" cy="258702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工程实践与规范</a:t>
            </a: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17E7E728-CDBB-4F07-B91B-FB86B5BEAAEB}"/>
              </a:ext>
            </a:extLst>
          </p:cNvPr>
          <p:cNvSpPr txBox="1"/>
          <p:nvPr/>
        </p:nvSpPr>
        <p:spPr>
          <a:xfrm>
            <a:off x="9406057" y="1740718"/>
            <a:ext cx="217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交付流水线工程</a:t>
            </a: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673173A9-69CF-4EBB-BFE9-BEBDE4BFA2D1}"/>
              </a:ext>
            </a:extLst>
          </p:cNvPr>
          <p:cNvSpPr txBox="1"/>
          <p:nvPr/>
        </p:nvSpPr>
        <p:spPr>
          <a:xfrm>
            <a:off x="263975" y="4400140"/>
            <a:ext cx="115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支撑服务</a:t>
            </a: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03ECF70A-7CA7-4F39-A303-C30F25F96576}"/>
              </a:ext>
            </a:extLst>
          </p:cNvPr>
          <p:cNvSpPr txBox="1"/>
          <p:nvPr/>
        </p:nvSpPr>
        <p:spPr>
          <a:xfrm>
            <a:off x="264716" y="5172472"/>
            <a:ext cx="1152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平台服务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9496639F-7245-4DBE-9F61-7444B3C99836}"/>
              </a:ext>
            </a:extLst>
          </p:cNvPr>
          <p:cNvSpPr txBox="1"/>
          <p:nvPr/>
        </p:nvSpPr>
        <p:spPr>
          <a:xfrm>
            <a:off x="160267" y="5822967"/>
            <a:ext cx="1434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基础设施层</a:t>
            </a:r>
          </a:p>
        </p:txBody>
      </p:sp>
    </p:spTree>
    <p:extLst>
      <p:ext uri="{BB962C8B-B14F-4D97-AF65-F5344CB8AC3E}">
        <p14:creationId xmlns:p14="http://schemas.microsoft.com/office/powerpoint/2010/main" val="31463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5962C0E1-0275-414A-B0C5-690CBB82B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389" y="150830"/>
            <a:ext cx="10464383" cy="575034"/>
          </a:xfrm>
        </p:spPr>
        <p:txBody>
          <a:bodyPr>
            <a:no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Spring </a:t>
            </a:r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CLOUd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生态技术栈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0AB07240-0DC7-42BF-BADA-7071114400D5}"/>
              </a:ext>
            </a:extLst>
          </p:cNvPr>
          <p:cNvSpPr/>
          <p:nvPr/>
        </p:nvSpPr>
        <p:spPr>
          <a:xfrm>
            <a:off x="2018953" y="1454781"/>
            <a:ext cx="5182675" cy="450241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10ADFAD-F161-431A-BA51-EE5C8C8D86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1980" y="2977837"/>
            <a:ext cx="2397003" cy="1887394"/>
          </a:xfrm>
          <a:prstGeom prst="rect">
            <a:avLst/>
          </a:prstGeom>
        </p:spPr>
      </p:pic>
      <p:sp>
        <p:nvSpPr>
          <p:cNvPr id="9" name="矩形: 圆角 8">
            <a:extLst>
              <a:ext uri="{FF2B5EF4-FFF2-40B4-BE49-F238E27FC236}">
                <a16:creationId xmlns:a16="http://schemas.microsoft.com/office/drawing/2014/main" id="{8DCC5337-CF80-479F-9C26-140D930993D9}"/>
              </a:ext>
            </a:extLst>
          </p:cNvPr>
          <p:cNvSpPr/>
          <p:nvPr/>
        </p:nvSpPr>
        <p:spPr>
          <a:xfrm>
            <a:off x="3299998" y="1913937"/>
            <a:ext cx="1263159" cy="446120"/>
          </a:xfrm>
          <a:prstGeom prst="roundRect">
            <a:avLst>
              <a:gd name="adj" fmla="val 18519"/>
            </a:avLst>
          </a:prstGeom>
          <a:solidFill>
            <a:srgbClr val="0290B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zh-CN" sz="1400" kern="1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服务注册发现</a:t>
            </a:r>
            <a:endParaRPr lang="zh-CN" sz="14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D958302C-FFB3-4131-B061-858FB8E7158D}"/>
              </a:ext>
            </a:extLst>
          </p:cNvPr>
          <p:cNvSpPr/>
          <p:nvPr/>
        </p:nvSpPr>
        <p:spPr>
          <a:xfrm>
            <a:off x="4922656" y="1936336"/>
            <a:ext cx="1018586" cy="430370"/>
          </a:xfrm>
          <a:prstGeom prst="roundRect">
            <a:avLst>
              <a:gd name="adj" fmla="val 18519"/>
            </a:avLst>
          </a:prstGeom>
          <a:solidFill>
            <a:srgbClr val="0290B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zh-CN" sz="1400" kern="1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配置中心</a:t>
            </a:r>
            <a:endParaRPr lang="zh-CN" sz="14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8E716586-7837-4E39-9569-56173A9C5716}"/>
              </a:ext>
            </a:extLst>
          </p:cNvPr>
          <p:cNvSpPr/>
          <p:nvPr/>
        </p:nvSpPr>
        <p:spPr>
          <a:xfrm>
            <a:off x="3146273" y="2977837"/>
            <a:ext cx="449828" cy="1679840"/>
          </a:xfrm>
          <a:prstGeom prst="roundRect">
            <a:avLst>
              <a:gd name="adj" fmla="val 18519"/>
            </a:avLst>
          </a:prstGeom>
          <a:solidFill>
            <a:srgbClr val="0290B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zh-CN" sz="1400" kern="1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服务</a:t>
            </a:r>
            <a:endParaRPr lang="zh-CN" sz="14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zh-CN" sz="1400" kern="1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网关</a:t>
            </a:r>
            <a:endParaRPr lang="zh-CN" sz="14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D2C2363B-520D-48EB-AEE5-FDB267788A43}"/>
              </a:ext>
            </a:extLst>
          </p:cNvPr>
          <p:cNvCxnSpPr/>
          <p:nvPr/>
        </p:nvCxnSpPr>
        <p:spPr>
          <a:xfrm flipH="1">
            <a:off x="3299998" y="2395492"/>
            <a:ext cx="594824" cy="600268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61824F4B-1066-4502-B66D-9D13DCBF9520}"/>
              </a:ext>
            </a:extLst>
          </p:cNvPr>
          <p:cNvCxnSpPr/>
          <p:nvPr/>
        </p:nvCxnSpPr>
        <p:spPr>
          <a:xfrm flipH="1">
            <a:off x="3359780" y="2361895"/>
            <a:ext cx="2032313" cy="610473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ACE16416-98CA-4637-BD32-377FD9CA294E}"/>
              </a:ext>
            </a:extLst>
          </p:cNvPr>
          <p:cNvCxnSpPr/>
          <p:nvPr/>
        </p:nvCxnSpPr>
        <p:spPr>
          <a:xfrm>
            <a:off x="3906360" y="2373094"/>
            <a:ext cx="419460" cy="605409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604746E6-22D7-49D3-B010-1C1A3C0D0333}"/>
              </a:ext>
            </a:extLst>
          </p:cNvPr>
          <p:cNvCxnSpPr/>
          <p:nvPr/>
        </p:nvCxnSpPr>
        <p:spPr>
          <a:xfrm flipH="1">
            <a:off x="4922656" y="2373094"/>
            <a:ext cx="501195" cy="612579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54705E9A-1A6B-4044-A7BA-8B4707836260}"/>
              </a:ext>
            </a:extLst>
          </p:cNvPr>
          <p:cNvSpPr/>
          <p:nvPr/>
        </p:nvSpPr>
        <p:spPr>
          <a:xfrm>
            <a:off x="4410237" y="5195225"/>
            <a:ext cx="1263467" cy="411664"/>
          </a:xfrm>
          <a:prstGeom prst="roundRect">
            <a:avLst>
              <a:gd name="adj" fmla="val 18519"/>
            </a:avLst>
          </a:prstGeom>
          <a:solidFill>
            <a:srgbClr val="0290B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zh-CN" sz="1400" kern="1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容错限流</a:t>
            </a:r>
            <a:endParaRPr lang="zh-CN" sz="14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F426DCEE-E416-4123-959D-291CEC37AEC2}"/>
              </a:ext>
            </a:extLst>
          </p:cNvPr>
          <p:cNvCxnSpPr/>
          <p:nvPr/>
        </p:nvCxnSpPr>
        <p:spPr>
          <a:xfrm>
            <a:off x="3522046" y="4657677"/>
            <a:ext cx="841241" cy="649558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B0C70C7D-3BC4-4BF9-927C-FB35986C4BEC}"/>
              </a:ext>
            </a:extLst>
          </p:cNvPr>
          <p:cNvCxnSpPr/>
          <p:nvPr/>
        </p:nvCxnSpPr>
        <p:spPr>
          <a:xfrm flipH="1">
            <a:off x="4674987" y="4803262"/>
            <a:ext cx="93520" cy="385422"/>
          </a:xfrm>
          <a:prstGeom prst="straightConnector1">
            <a:avLst/>
          </a:prstGeom>
          <a:ln>
            <a:solidFill>
              <a:schemeClr val="accent1">
                <a:lumMod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图片 18">
            <a:extLst>
              <a:ext uri="{FF2B5EF4-FFF2-40B4-BE49-F238E27FC236}">
                <a16:creationId xmlns:a16="http://schemas.microsoft.com/office/drawing/2014/main" id="{9F5A50B5-8855-44C4-93BA-AEA465D3775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968" y="1925137"/>
            <a:ext cx="697174" cy="45095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D4607FE-2EAA-430B-9352-4482C81D47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300" y="1913937"/>
            <a:ext cx="729971" cy="471849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E12BC484-C927-4C3B-881F-2D71168C5C6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863" y="3806558"/>
            <a:ext cx="731845" cy="465705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AA7BB2DC-4121-43AE-9423-7ABC7D1C9D5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364" y="5128032"/>
            <a:ext cx="1299704" cy="506254"/>
          </a:xfrm>
          <a:prstGeom prst="rect">
            <a:avLst/>
          </a:prstGeom>
        </p:spPr>
      </p:pic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6FFA917D-F0C0-4003-8749-00CDB6347199}"/>
              </a:ext>
            </a:extLst>
          </p:cNvPr>
          <p:cNvSpPr/>
          <p:nvPr/>
        </p:nvSpPr>
        <p:spPr>
          <a:xfrm>
            <a:off x="8116731" y="2238707"/>
            <a:ext cx="958326" cy="462220"/>
          </a:xfrm>
          <a:prstGeom prst="roundRect">
            <a:avLst>
              <a:gd name="adj" fmla="val 18519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zh-CN" sz="1400" kern="1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链路监控</a:t>
            </a:r>
            <a:endParaRPr lang="zh-CN" sz="14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6A189043-ABCA-4545-9566-CCDAE2F105CD}"/>
              </a:ext>
            </a:extLst>
          </p:cNvPr>
          <p:cNvSpPr/>
          <p:nvPr/>
        </p:nvSpPr>
        <p:spPr>
          <a:xfrm>
            <a:off x="1677340" y="1197205"/>
            <a:ext cx="5876312" cy="4967926"/>
          </a:xfrm>
          <a:prstGeom prst="roundRect">
            <a:avLst>
              <a:gd name="adj" fmla="val 3292"/>
            </a:avLst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5D322849-815A-4B06-9841-06E5EAA4E461}"/>
              </a:ext>
            </a:extLst>
          </p:cNvPr>
          <p:cNvCxnSpPr/>
          <p:nvPr/>
        </p:nvCxnSpPr>
        <p:spPr>
          <a:xfrm flipV="1">
            <a:off x="7219999" y="2473884"/>
            <a:ext cx="864697" cy="7222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DF209D55-15BD-4423-A03A-0E76288F26F0}"/>
              </a:ext>
            </a:extLst>
          </p:cNvPr>
          <p:cNvSpPr/>
          <p:nvPr/>
        </p:nvSpPr>
        <p:spPr>
          <a:xfrm>
            <a:off x="8116731" y="3056229"/>
            <a:ext cx="958326" cy="462220"/>
          </a:xfrm>
          <a:prstGeom prst="roundRect">
            <a:avLst>
              <a:gd name="adj" fmla="val 18519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zh-CN" sz="1400" kern="1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日志监控</a:t>
            </a:r>
            <a:endParaRPr lang="zh-CN" sz="14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A5FB39C8-E7C7-4F26-B7DC-30D132FD74FC}"/>
              </a:ext>
            </a:extLst>
          </p:cNvPr>
          <p:cNvCxnSpPr/>
          <p:nvPr/>
        </p:nvCxnSpPr>
        <p:spPr>
          <a:xfrm flipV="1">
            <a:off x="7237080" y="3325003"/>
            <a:ext cx="863971" cy="6144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80781DCB-B5D1-4C1F-9632-63209B1B4545}"/>
              </a:ext>
            </a:extLst>
          </p:cNvPr>
          <p:cNvSpPr/>
          <p:nvPr/>
        </p:nvSpPr>
        <p:spPr>
          <a:xfrm>
            <a:off x="8147482" y="3869328"/>
            <a:ext cx="958326" cy="462220"/>
          </a:xfrm>
          <a:prstGeom prst="roundRect">
            <a:avLst>
              <a:gd name="adj" fmla="val 18519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zh-CN" sz="1400" kern="1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熔断监控</a:t>
            </a:r>
            <a:endParaRPr lang="zh-CN" sz="14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5DB59DBE-29F2-4CE3-BB92-1E2F4C6532BC}"/>
              </a:ext>
            </a:extLst>
          </p:cNvPr>
          <p:cNvCxnSpPr/>
          <p:nvPr/>
        </p:nvCxnSpPr>
        <p:spPr>
          <a:xfrm flipV="1">
            <a:off x="7254160" y="4108929"/>
            <a:ext cx="863971" cy="6144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8E58B0DC-503C-4D26-9812-0D8D019A5802}"/>
              </a:ext>
            </a:extLst>
          </p:cNvPr>
          <p:cNvCxnSpPr/>
          <p:nvPr/>
        </p:nvCxnSpPr>
        <p:spPr>
          <a:xfrm flipV="1">
            <a:off x="7237080" y="4904053"/>
            <a:ext cx="863971" cy="6144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45B41BE9-46AB-4868-B2EF-E15AA6145D47}"/>
              </a:ext>
            </a:extLst>
          </p:cNvPr>
          <p:cNvSpPr/>
          <p:nvPr/>
        </p:nvSpPr>
        <p:spPr>
          <a:xfrm>
            <a:off x="8105879" y="4682427"/>
            <a:ext cx="958326" cy="462220"/>
          </a:xfrm>
          <a:prstGeom prst="roundRect">
            <a:avLst>
              <a:gd name="adj" fmla="val 18519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zh-CN" sz="1400" kern="100" dirty="0">
                <a:effectLst/>
                <a:ea typeface="微软雅黑" panose="020B0503020204020204" pitchFamily="34" charset="-122"/>
                <a:cs typeface="Times New Roman" panose="02020603050405020304" pitchFamily="18" charset="0"/>
              </a:rPr>
              <a:t>服务监控</a:t>
            </a:r>
            <a:endParaRPr lang="zh-CN" sz="14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2" name="图片 31">
            <a:extLst>
              <a:ext uri="{FF2B5EF4-FFF2-40B4-BE49-F238E27FC236}">
                <a16:creationId xmlns:a16="http://schemas.microsoft.com/office/drawing/2014/main" id="{4E0EE0F5-95ED-421C-A86D-6436BB5DB27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5293" y="2048324"/>
            <a:ext cx="848978" cy="683197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124C8857-EEBE-4A8A-BED2-DACE0DF5BFC5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914" y="2977837"/>
            <a:ext cx="864908" cy="697943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7B61BC35-D274-471D-AA80-1B2C9D8963EF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2092" y="3669262"/>
            <a:ext cx="568027" cy="566464"/>
          </a:xfrm>
          <a:prstGeom prst="rect">
            <a:avLst/>
          </a:prstGeom>
        </p:spPr>
      </p:pic>
      <p:sp>
        <p:nvSpPr>
          <p:cNvPr id="35" name="文本框 335">
            <a:extLst>
              <a:ext uri="{FF2B5EF4-FFF2-40B4-BE49-F238E27FC236}">
                <a16:creationId xmlns:a16="http://schemas.microsoft.com/office/drawing/2014/main" id="{3E5F323D-80A1-4548-88ED-9E7C4CD23382}"/>
              </a:ext>
            </a:extLst>
          </p:cNvPr>
          <p:cNvSpPr txBox="1"/>
          <p:nvPr/>
        </p:nvSpPr>
        <p:spPr>
          <a:xfrm>
            <a:off x="9246094" y="4148934"/>
            <a:ext cx="1591130" cy="629131"/>
          </a:xfrm>
          <a:prstGeom prst="rect">
            <a:avLst/>
          </a:prstGeom>
          <a:noFill/>
          <a:ln w="6350">
            <a:noFill/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spcAft>
                <a:spcPts val="0"/>
              </a:spcAft>
            </a:pPr>
            <a:r>
              <a:rPr lang="en-US" sz="800" kern="100" dirty="0" err="1">
                <a:effectLst/>
                <a:latin typeface="微软雅黑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</a:rPr>
              <a:t>Hystrix</a:t>
            </a:r>
            <a:r>
              <a:rPr lang="en-US" sz="800" kern="100" dirty="0">
                <a:effectLst/>
                <a:latin typeface="微软雅黑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800" kern="100" dirty="0" err="1">
                <a:effectLst/>
                <a:latin typeface="微软雅黑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</a:rPr>
              <a:t>DashBoard</a:t>
            </a:r>
            <a:endParaRPr 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21D46853-5DD7-4B1B-8797-F21D955D6DB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0963" y="4546364"/>
            <a:ext cx="1119095" cy="637733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ACC949EF-78F0-42D2-A9D3-248B5A741D5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442384" y="5307235"/>
            <a:ext cx="599276" cy="539778"/>
          </a:xfrm>
          <a:prstGeom prst="rect">
            <a:avLst/>
          </a:prstGeom>
        </p:spPr>
      </p:pic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2EE4EE50-A58F-4DAA-A3B9-E8D07EE52219}"/>
              </a:ext>
            </a:extLst>
          </p:cNvPr>
          <p:cNvSpPr/>
          <p:nvPr/>
        </p:nvSpPr>
        <p:spPr>
          <a:xfrm>
            <a:off x="8116731" y="5344321"/>
            <a:ext cx="958326" cy="462220"/>
          </a:xfrm>
          <a:prstGeom prst="roundRect">
            <a:avLst>
              <a:gd name="adj" fmla="val 18519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ot="0" spcFirstLastPara="0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en-US" altLang="zh-CN" sz="1400" kern="1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Metrics</a:t>
            </a:r>
            <a:r>
              <a:rPr lang="zh-CN" altLang="en-US" sz="1400" kern="1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监控</a:t>
            </a:r>
            <a:endParaRPr lang="zh-CN" sz="1400" kern="1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40" name="直接箭头连接符 39">
            <a:extLst>
              <a:ext uri="{FF2B5EF4-FFF2-40B4-BE49-F238E27FC236}">
                <a16:creationId xmlns:a16="http://schemas.microsoft.com/office/drawing/2014/main" id="{C52BB61A-04F7-4066-A8B0-A5289872356A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7130852" y="5564067"/>
            <a:ext cx="985879" cy="11364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983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5B5182FD-886F-46A5-9C75-82229E5174DB}"/>
              </a:ext>
            </a:extLst>
          </p:cNvPr>
          <p:cNvSpPr/>
          <p:nvPr/>
        </p:nvSpPr>
        <p:spPr>
          <a:xfrm>
            <a:off x="4725077" y="1176857"/>
            <a:ext cx="6681356" cy="5106256"/>
          </a:xfrm>
          <a:prstGeom prst="roundRect">
            <a:avLst>
              <a:gd name="adj" fmla="val 3139"/>
            </a:avLst>
          </a:prstGeom>
          <a:noFill/>
          <a:ln w="25400">
            <a:solidFill>
              <a:schemeClr val="tx1"/>
            </a:solidFill>
            <a:prstDash val="dash"/>
          </a:ln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6600"/>
              </a:buClr>
              <a:buSzPct val="85000"/>
              <a:buFont typeface="Wingdings" pitchFamily="2" charset="2"/>
              <a:buNone/>
              <a:tabLst/>
            </a:pPr>
            <a:endParaRPr kumimoji="0" lang="zh-CN" altLang="en-US" sz="12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华文楷体" pitchFamily="2" charset="-122"/>
              <a:ea typeface="华文楷体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35BF336-7956-42EA-B2E4-C6850875C096}"/>
              </a:ext>
            </a:extLst>
          </p:cNvPr>
          <p:cNvSpPr/>
          <p:nvPr/>
        </p:nvSpPr>
        <p:spPr>
          <a:xfrm>
            <a:off x="278432" y="1096237"/>
            <a:ext cx="11536849" cy="5386755"/>
          </a:xfrm>
          <a:prstGeom prst="rect">
            <a:avLst/>
          </a:prstGeom>
          <a:ln w="28575">
            <a:solidFill>
              <a:schemeClr val="tx1"/>
            </a:solidFill>
          </a:ln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1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6600"/>
              </a:buClr>
              <a:buSzPct val="85000"/>
              <a:buFont typeface="Wingdings" pitchFamily="2" charset="2"/>
              <a:buNone/>
              <a:tabLst/>
            </a:pPr>
            <a:endParaRPr kumimoji="0" lang="zh-CN" altLang="en-US" sz="1200" b="1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华文楷体" pitchFamily="2" charset="-122"/>
              <a:ea typeface="华文楷体" pitchFamily="2" charset="-122"/>
            </a:endParaRPr>
          </a:p>
        </p:txBody>
      </p:sp>
      <p:pic>
        <p:nvPicPr>
          <p:cNvPr id="4" name="图形 3" descr="便携式计算机">
            <a:extLst>
              <a:ext uri="{FF2B5EF4-FFF2-40B4-BE49-F238E27FC236}">
                <a16:creationId xmlns:a16="http://schemas.microsoft.com/office/drawing/2014/main" id="{01D52568-A52F-4A6A-931C-5DCC672A94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2288" y="3441281"/>
            <a:ext cx="914400" cy="9144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1E86938-DF84-4A6A-92BB-0F8624BD00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9810" y="4318716"/>
            <a:ext cx="652409" cy="86303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2B801D4-73CA-4F70-95BE-F1D3EC4273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4364" y="4531669"/>
            <a:ext cx="667822" cy="86303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F0DE2CD-1C49-48BF-806F-2EF46C744C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0147" y="1823418"/>
            <a:ext cx="667822" cy="86303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56B20E2-3F33-484E-87E8-F97FF2E0B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296" y="3409508"/>
            <a:ext cx="667822" cy="86303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7F9F1A8-6B46-4934-96B2-99C595F3BE03}"/>
              </a:ext>
            </a:extLst>
          </p:cNvPr>
          <p:cNvSpPr txBox="1"/>
          <p:nvPr/>
        </p:nvSpPr>
        <p:spPr>
          <a:xfrm>
            <a:off x="1169494" y="3549042"/>
            <a:ext cx="10258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Request</a:t>
            </a:r>
            <a:endParaRPr kumimoji="1" lang="zh-CN" altLang="en-US" sz="1400" dirty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86A64045-1456-4DDA-B3B5-5034C298DE6D}"/>
              </a:ext>
            </a:extLst>
          </p:cNvPr>
          <p:cNvCxnSpPr>
            <a:cxnSpLocks/>
            <a:stCxn id="4" idx="3"/>
          </p:cNvCxnSpPr>
          <p:nvPr/>
        </p:nvCxnSpPr>
        <p:spPr bwMode="auto">
          <a:xfrm>
            <a:off x="1266688" y="3898481"/>
            <a:ext cx="848746" cy="0"/>
          </a:xfrm>
          <a:prstGeom prst="straightConnector1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65816BD5-C26A-4799-B2D4-C0DF9F23B01A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3498095" y="2625568"/>
            <a:ext cx="202065" cy="698142"/>
          </a:xfrm>
          <a:prstGeom prst="straightConnector1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EBB4B917-CF88-4D99-9C4D-A1630C65449D}"/>
              </a:ext>
            </a:extLst>
          </p:cNvPr>
          <p:cNvCxnSpPr>
            <a:cxnSpLocks/>
          </p:cNvCxnSpPr>
          <p:nvPr/>
        </p:nvCxnSpPr>
        <p:spPr bwMode="auto">
          <a:xfrm flipH="1">
            <a:off x="3358603" y="4066460"/>
            <a:ext cx="240524" cy="639425"/>
          </a:xfrm>
          <a:prstGeom prst="straightConnector1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CFDFF69D-8276-4C7C-AAD5-51674E3E1083}"/>
              </a:ext>
            </a:extLst>
          </p:cNvPr>
          <p:cNvSpPr txBox="1"/>
          <p:nvPr/>
        </p:nvSpPr>
        <p:spPr>
          <a:xfrm>
            <a:off x="3333507" y="1565033"/>
            <a:ext cx="1189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WEB</a:t>
            </a:r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服务器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4533097-AE33-4C3C-9EF1-B79DFBD4A71F}"/>
              </a:ext>
            </a:extLst>
          </p:cNvPr>
          <p:cNvSpPr txBox="1"/>
          <p:nvPr/>
        </p:nvSpPr>
        <p:spPr>
          <a:xfrm>
            <a:off x="2956862" y="5398304"/>
            <a:ext cx="1306770" cy="309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WEB</a:t>
            </a:r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服务器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2B3C67B-E301-4513-A65F-3ECF5A3523E7}"/>
              </a:ext>
            </a:extLst>
          </p:cNvPr>
          <p:cNvSpPr txBox="1"/>
          <p:nvPr/>
        </p:nvSpPr>
        <p:spPr>
          <a:xfrm>
            <a:off x="4626469" y="2974112"/>
            <a:ext cx="8630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API</a:t>
            </a:r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网关（</a:t>
            </a:r>
            <a:r>
              <a:rPr kumimoji="1" lang="en-US" altLang="zh-CN" sz="1400" dirty="0" err="1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zuul</a:t>
            </a:r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kumimoji="1" lang="en-US" altLang="zh-CN" sz="1400" dirty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4AD8BCC9-80CA-48A7-9CB2-59A7A97E53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4326" y="5239392"/>
            <a:ext cx="667822" cy="863031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38BB7104-4E6C-46A3-84C4-874485872773}"/>
              </a:ext>
            </a:extLst>
          </p:cNvPr>
          <p:cNvSpPr txBox="1"/>
          <p:nvPr/>
        </p:nvSpPr>
        <p:spPr>
          <a:xfrm>
            <a:off x="5771137" y="5592020"/>
            <a:ext cx="14536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认证服务器</a:t>
            </a:r>
            <a:endParaRPr kumimoji="1" lang="en-US" altLang="zh-CN" sz="1400" dirty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JWT Token</a:t>
            </a:r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生成</a:t>
            </a:r>
            <a:endParaRPr kumimoji="1" lang="en-US" altLang="zh-CN" sz="1400" dirty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FDEC2181-7FAF-4137-AF18-EBB32F05FB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6353" y="1740729"/>
            <a:ext cx="667822" cy="863031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1B0E419A-CD8A-4171-B666-873329C28F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9334" y="2916038"/>
            <a:ext cx="667822" cy="86303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CE35DD48-A5AF-4EB2-89CE-7147ABDD02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6567" y="4522863"/>
            <a:ext cx="667822" cy="863031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5B3C2FAC-F16E-473D-B201-4EEB36B25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5604" y="1762537"/>
            <a:ext cx="667822" cy="863031"/>
          </a:xfrm>
          <a:prstGeom prst="rect">
            <a:avLst/>
          </a:prstGeom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44566B56-324D-4F2A-9D7A-2A951C008A82}"/>
              </a:ext>
            </a:extLst>
          </p:cNvPr>
          <p:cNvSpPr txBox="1"/>
          <p:nvPr/>
        </p:nvSpPr>
        <p:spPr>
          <a:xfrm>
            <a:off x="5624031" y="2592378"/>
            <a:ext cx="14536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注册中心</a:t>
            </a:r>
            <a:endParaRPr kumimoji="1" lang="en-US" altLang="zh-CN" sz="1400" dirty="0">
              <a:solidFill>
                <a:srgbClr val="0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Eureka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5799F372-BD2B-4D87-83C5-57DC74B453A1}"/>
              </a:ext>
            </a:extLst>
          </p:cNvPr>
          <p:cNvCxnSpPr>
            <a:cxnSpLocks/>
            <a:stCxn id="8" idx="3"/>
          </p:cNvCxnSpPr>
          <p:nvPr/>
        </p:nvCxnSpPr>
        <p:spPr bwMode="auto">
          <a:xfrm flipV="1">
            <a:off x="5525118" y="2283836"/>
            <a:ext cx="1398551" cy="1557188"/>
          </a:xfrm>
          <a:prstGeom prst="straightConnector1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2C7745F-3ED7-4FDE-9B02-4BA90A77176B}"/>
              </a:ext>
            </a:extLst>
          </p:cNvPr>
          <p:cNvCxnSpPr>
            <a:cxnSpLocks/>
            <a:stCxn id="8" idx="3"/>
            <a:endCxn id="19" idx="1"/>
          </p:cNvCxnSpPr>
          <p:nvPr/>
        </p:nvCxnSpPr>
        <p:spPr bwMode="auto">
          <a:xfrm flipV="1">
            <a:off x="5525118" y="3347554"/>
            <a:ext cx="1744216" cy="493470"/>
          </a:xfrm>
          <a:prstGeom prst="straightConnector1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FB3228DE-1006-4E89-B72B-B55896798367}"/>
              </a:ext>
            </a:extLst>
          </p:cNvPr>
          <p:cNvCxnSpPr>
            <a:stCxn id="8" idx="3"/>
            <a:endCxn id="20" idx="1"/>
          </p:cNvCxnSpPr>
          <p:nvPr/>
        </p:nvCxnSpPr>
        <p:spPr bwMode="auto">
          <a:xfrm>
            <a:off x="5525118" y="3841024"/>
            <a:ext cx="1651449" cy="1113355"/>
          </a:xfrm>
          <a:prstGeom prst="straightConnector1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E554BACF-C85F-410E-BE63-4B2EE1BBBCDA}"/>
              </a:ext>
            </a:extLst>
          </p:cNvPr>
          <p:cNvCxnSpPr>
            <a:cxnSpLocks/>
            <a:endCxn id="8" idx="1"/>
          </p:cNvCxnSpPr>
          <p:nvPr/>
        </p:nvCxnSpPr>
        <p:spPr bwMode="auto">
          <a:xfrm>
            <a:off x="3490147" y="3819010"/>
            <a:ext cx="1367149" cy="22014"/>
          </a:xfrm>
          <a:prstGeom prst="straightConnector1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135169A9-CAB8-4A00-8114-E7BFB3A1DEB9}"/>
              </a:ext>
            </a:extLst>
          </p:cNvPr>
          <p:cNvSpPr txBox="1"/>
          <p:nvPr/>
        </p:nvSpPr>
        <p:spPr>
          <a:xfrm>
            <a:off x="6318607" y="1446411"/>
            <a:ext cx="36778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微服务（</a:t>
            </a:r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A</a:t>
            </a:r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业务）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791C619F-E47B-400D-B8DD-19F311E7F809}"/>
              </a:ext>
            </a:extLst>
          </p:cNvPr>
          <p:cNvSpPr txBox="1"/>
          <p:nvPr/>
        </p:nvSpPr>
        <p:spPr>
          <a:xfrm>
            <a:off x="7012517" y="2760346"/>
            <a:ext cx="25568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微服务（</a:t>
            </a:r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B</a:t>
            </a:r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业务）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2DE5CEC-3EE8-471D-931C-6F3FB2EB126D}"/>
              </a:ext>
            </a:extLst>
          </p:cNvPr>
          <p:cNvSpPr txBox="1"/>
          <p:nvPr/>
        </p:nvSpPr>
        <p:spPr>
          <a:xfrm>
            <a:off x="6698751" y="4262821"/>
            <a:ext cx="2628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微服务（</a:t>
            </a:r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C</a:t>
            </a:r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业务）</a:t>
            </a:r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A54E56EE-AB22-4F78-A127-0D08F645CBBE}"/>
              </a:ext>
            </a:extLst>
          </p:cNvPr>
          <p:cNvCxnSpPr>
            <a:cxnSpLocks/>
            <a:stCxn id="8" idx="2"/>
            <a:endCxn id="16" idx="0"/>
          </p:cNvCxnSpPr>
          <p:nvPr/>
        </p:nvCxnSpPr>
        <p:spPr bwMode="auto">
          <a:xfrm>
            <a:off x="5191207" y="4272539"/>
            <a:ext cx="187030" cy="966853"/>
          </a:xfrm>
          <a:prstGeom prst="straightConnector1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solid"/>
            <a:round/>
            <a:headEnd type="triangle"/>
            <a:tailEnd type="triangle"/>
          </a:ln>
          <a:effectLst/>
        </p:spPr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DA821CB5-F96C-4C64-B2F1-1B6EA09F6DCB}"/>
              </a:ext>
            </a:extLst>
          </p:cNvPr>
          <p:cNvCxnSpPr>
            <a:cxnSpLocks/>
          </p:cNvCxnSpPr>
          <p:nvPr/>
        </p:nvCxnSpPr>
        <p:spPr bwMode="auto">
          <a:xfrm flipH="1">
            <a:off x="5354487" y="2558631"/>
            <a:ext cx="148928" cy="88265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EEC3B4AA-8029-48D5-98B4-98CA8C6555E2}"/>
              </a:ext>
            </a:extLst>
          </p:cNvPr>
          <p:cNvCxnSpPr>
            <a:cxnSpLocks/>
            <a:stCxn id="21" idx="3"/>
            <a:endCxn id="18" idx="1"/>
          </p:cNvCxnSpPr>
          <p:nvPr/>
        </p:nvCxnSpPr>
        <p:spPr bwMode="auto">
          <a:xfrm flipV="1">
            <a:off x="6073426" y="2172245"/>
            <a:ext cx="822927" cy="21808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4E6BEF0E-4E31-4B59-9B4B-67EF7C837E78}"/>
              </a:ext>
            </a:extLst>
          </p:cNvPr>
          <p:cNvCxnSpPr>
            <a:cxnSpLocks/>
          </p:cNvCxnSpPr>
          <p:nvPr/>
        </p:nvCxnSpPr>
        <p:spPr bwMode="auto">
          <a:xfrm>
            <a:off x="6046856" y="2457286"/>
            <a:ext cx="1177903" cy="746097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4A5F8C9F-D7EE-4878-92A1-81C3F3E3F716}"/>
              </a:ext>
            </a:extLst>
          </p:cNvPr>
          <p:cNvCxnSpPr>
            <a:cxnSpLocks/>
            <a:endCxn id="16" idx="0"/>
          </p:cNvCxnSpPr>
          <p:nvPr/>
        </p:nvCxnSpPr>
        <p:spPr bwMode="auto">
          <a:xfrm flipH="1">
            <a:off x="5378237" y="2659496"/>
            <a:ext cx="146238" cy="2579896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571ECC7C-5D3A-46D1-8F99-E5648255F563}"/>
              </a:ext>
            </a:extLst>
          </p:cNvPr>
          <p:cNvSpPr txBox="1"/>
          <p:nvPr/>
        </p:nvSpPr>
        <p:spPr>
          <a:xfrm>
            <a:off x="1869973" y="4037901"/>
            <a:ext cx="1119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Nginx</a:t>
            </a:r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四层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E29B28D-EA12-4AD6-AFCC-2E806EBC00FB}"/>
              </a:ext>
            </a:extLst>
          </p:cNvPr>
          <p:cNvSpPr txBox="1"/>
          <p:nvPr/>
        </p:nvSpPr>
        <p:spPr>
          <a:xfrm>
            <a:off x="3070332" y="3517203"/>
            <a:ext cx="10781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报文请求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F7CDD5FA-77D9-4745-83E8-083C6FD230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59645" y="1836024"/>
            <a:ext cx="1530429" cy="539778"/>
          </a:xfrm>
          <a:prstGeom prst="rect">
            <a:avLst/>
          </a:prstGeom>
        </p:spPr>
      </p:pic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52807824-270C-44D8-B2A4-7A6120B9FC54}"/>
              </a:ext>
            </a:extLst>
          </p:cNvPr>
          <p:cNvCxnSpPr>
            <a:cxnSpLocks/>
            <a:stCxn id="8" idx="3"/>
            <a:endCxn id="39" idx="1"/>
          </p:cNvCxnSpPr>
          <p:nvPr/>
        </p:nvCxnSpPr>
        <p:spPr bwMode="auto">
          <a:xfrm flipV="1">
            <a:off x="5525118" y="2105913"/>
            <a:ext cx="3134527" cy="1735111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2A6BE1D0-7479-4FCD-94BD-D24F17B0251E}"/>
              </a:ext>
            </a:extLst>
          </p:cNvPr>
          <p:cNvCxnSpPr>
            <a:cxnSpLocks/>
            <a:stCxn id="18" idx="3"/>
            <a:endCxn id="39" idx="1"/>
          </p:cNvCxnSpPr>
          <p:nvPr/>
        </p:nvCxnSpPr>
        <p:spPr bwMode="auto">
          <a:xfrm flipV="1">
            <a:off x="7564175" y="2105913"/>
            <a:ext cx="1095470" cy="66332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A671AFD4-AB8E-41D9-BEAC-5A05EAE248E3}"/>
              </a:ext>
            </a:extLst>
          </p:cNvPr>
          <p:cNvCxnSpPr>
            <a:cxnSpLocks/>
            <a:stCxn id="19" idx="3"/>
            <a:endCxn id="39" idx="1"/>
          </p:cNvCxnSpPr>
          <p:nvPr/>
        </p:nvCxnSpPr>
        <p:spPr bwMode="auto">
          <a:xfrm flipV="1">
            <a:off x="7937156" y="2105913"/>
            <a:ext cx="722489" cy="1241641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F545FBD1-211D-46B4-A4FE-92078389341C}"/>
              </a:ext>
            </a:extLst>
          </p:cNvPr>
          <p:cNvCxnSpPr>
            <a:cxnSpLocks/>
          </p:cNvCxnSpPr>
          <p:nvPr/>
        </p:nvCxnSpPr>
        <p:spPr bwMode="auto">
          <a:xfrm flipV="1">
            <a:off x="7959245" y="2238554"/>
            <a:ext cx="700400" cy="2590662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20CF7456-B882-4E6F-825B-D3102A8C06DB}"/>
              </a:ext>
            </a:extLst>
          </p:cNvPr>
          <p:cNvCxnSpPr>
            <a:cxnSpLocks/>
            <a:endCxn id="19" idx="2"/>
          </p:cNvCxnSpPr>
          <p:nvPr/>
        </p:nvCxnSpPr>
        <p:spPr bwMode="auto">
          <a:xfrm flipV="1">
            <a:off x="7435429" y="3779069"/>
            <a:ext cx="167816" cy="821954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B1E130CE-FDFE-4ED7-8863-A95C8AA5763D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6968141" y="2457287"/>
            <a:ext cx="256618" cy="2312183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pic>
        <p:nvPicPr>
          <p:cNvPr id="46" name="图片 45">
            <a:extLst>
              <a:ext uri="{FF2B5EF4-FFF2-40B4-BE49-F238E27FC236}">
                <a16:creationId xmlns:a16="http://schemas.microsoft.com/office/drawing/2014/main" id="{C809F5E3-425C-4EFC-A1E3-5899B82C89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5555" y="3735818"/>
            <a:ext cx="640870" cy="783438"/>
          </a:xfrm>
          <a:prstGeom prst="rect">
            <a:avLst/>
          </a:prstGeom>
        </p:spPr>
      </p:pic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3CF0D28D-52BA-40F6-9B3B-DC8F2DEB49B3}"/>
              </a:ext>
            </a:extLst>
          </p:cNvPr>
          <p:cNvCxnSpPr>
            <a:cxnSpLocks/>
            <a:stCxn id="18" idx="3"/>
          </p:cNvCxnSpPr>
          <p:nvPr/>
        </p:nvCxnSpPr>
        <p:spPr bwMode="auto">
          <a:xfrm>
            <a:off x="7564175" y="2172245"/>
            <a:ext cx="1817959" cy="1557740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A93F5ACA-BFBB-4069-973B-7E74938F9970}"/>
              </a:ext>
            </a:extLst>
          </p:cNvPr>
          <p:cNvCxnSpPr>
            <a:cxnSpLocks/>
            <a:stCxn id="19" idx="3"/>
          </p:cNvCxnSpPr>
          <p:nvPr/>
        </p:nvCxnSpPr>
        <p:spPr bwMode="auto">
          <a:xfrm>
            <a:off x="7937156" y="3347554"/>
            <a:ext cx="1390311" cy="632109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57DE8560-AF69-40EB-9563-CB808F698E5F}"/>
              </a:ext>
            </a:extLst>
          </p:cNvPr>
          <p:cNvCxnSpPr>
            <a:cxnSpLocks/>
          </p:cNvCxnSpPr>
          <p:nvPr/>
        </p:nvCxnSpPr>
        <p:spPr bwMode="auto">
          <a:xfrm flipV="1">
            <a:off x="5804915" y="2204795"/>
            <a:ext cx="2742700" cy="3228431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50" name="直接连接符 154">
            <a:extLst>
              <a:ext uri="{FF2B5EF4-FFF2-40B4-BE49-F238E27FC236}">
                <a16:creationId xmlns:a16="http://schemas.microsoft.com/office/drawing/2014/main" id="{00D49E82-955C-4FE7-A035-DBC3DE5E1A1C}"/>
              </a:ext>
            </a:extLst>
          </p:cNvPr>
          <p:cNvCxnSpPr>
            <a:cxnSpLocks/>
            <a:stCxn id="17" idx="1"/>
            <a:endCxn id="46" idx="2"/>
          </p:cNvCxnSpPr>
          <p:nvPr/>
        </p:nvCxnSpPr>
        <p:spPr bwMode="auto">
          <a:xfrm rot="10800000" flipH="1">
            <a:off x="5771136" y="4519256"/>
            <a:ext cx="3904853" cy="1334374"/>
          </a:xfrm>
          <a:prstGeom prst="bentConnector4">
            <a:avLst>
              <a:gd name="adj1" fmla="val 100180"/>
              <a:gd name="adj2" fmla="val 59803"/>
            </a:avLst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7F23E79E-9B95-433D-96E0-1BE65AC7385B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7350755" y="2485657"/>
            <a:ext cx="109959" cy="556413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tx1"/>
            </a:solidFill>
            <a:prstDash val="dash"/>
            <a:round/>
            <a:headEnd type="none" w="med" len="med"/>
            <a:tailEnd type="none"/>
          </a:ln>
          <a:effectLst/>
        </p:spPr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8A742A0F-92B8-415E-9602-26CE133C5E42}"/>
              </a:ext>
            </a:extLst>
          </p:cNvPr>
          <p:cNvSpPr txBox="1"/>
          <p:nvPr/>
        </p:nvSpPr>
        <p:spPr>
          <a:xfrm>
            <a:off x="9297749" y="4522863"/>
            <a:ext cx="8115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MySQL</a:t>
            </a:r>
          </a:p>
        </p:txBody>
      </p:sp>
      <p:pic>
        <p:nvPicPr>
          <p:cNvPr id="59" name="图片 58">
            <a:extLst>
              <a:ext uri="{FF2B5EF4-FFF2-40B4-BE49-F238E27FC236}">
                <a16:creationId xmlns:a16="http://schemas.microsoft.com/office/drawing/2014/main" id="{FAB356DE-5EAC-4C7B-9AFF-A3E687ACEE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5517" y="2642002"/>
            <a:ext cx="652409" cy="863031"/>
          </a:xfrm>
          <a:prstGeom prst="rect">
            <a:avLst/>
          </a:prstGeom>
        </p:spPr>
      </p:pic>
      <p:sp>
        <p:nvSpPr>
          <p:cNvPr id="60" name="文本框 59">
            <a:extLst>
              <a:ext uri="{FF2B5EF4-FFF2-40B4-BE49-F238E27FC236}">
                <a16:creationId xmlns:a16="http://schemas.microsoft.com/office/drawing/2014/main" id="{AC697EAC-5827-4DE5-AF93-D675A26E0CEF}"/>
              </a:ext>
            </a:extLst>
          </p:cNvPr>
          <p:cNvSpPr txBox="1"/>
          <p:nvPr/>
        </p:nvSpPr>
        <p:spPr>
          <a:xfrm>
            <a:off x="1905289" y="2331768"/>
            <a:ext cx="1119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Nginx</a:t>
            </a:r>
            <a:r>
              <a:rPr kumimoji="1" lang="zh-CN" altLang="en-US" sz="1400" dirty="0">
                <a:solidFill>
                  <a:srgbClr val="0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四层</a:t>
            </a:r>
          </a:p>
        </p:txBody>
      </p:sp>
    </p:spTree>
    <p:extLst>
      <p:ext uri="{BB962C8B-B14F-4D97-AF65-F5344CB8AC3E}">
        <p14:creationId xmlns:p14="http://schemas.microsoft.com/office/powerpoint/2010/main" val="2241990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18941EB-879E-414D-B6A6-95FAF63EDF48}"/>
              </a:ext>
            </a:extLst>
          </p:cNvPr>
          <p:cNvSpPr txBox="1"/>
          <p:nvPr/>
        </p:nvSpPr>
        <p:spPr>
          <a:xfrm>
            <a:off x="1584960" y="798576"/>
            <a:ext cx="181504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Checkstyle</a:t>
            </a:r>
            <a:r>
              <a:rPr lang="en-US" altLang="zh-CN" dirty="0"/>
              <a:t> plugin</a:t>
            </a:r>
          </a:p>
          <a:p>
            <a:r>
              <a:rPr lang="en-US" altLang="zh-CN" dirty="0" err="1"/>
              <a:t>Editplus</a:t>
            </a:r>
            <a:endParaRPr lang="en-US" altLang="zh-CN" dirty="0"/>
          </a:p>
          <a:p>
            <a:r>
              <a:rPr lang="en-US" altLang="zh-CN" dirty="0" err="1"/>
              <a:t>Winscp</a:t>
            </a:r>
            <a:endParaRPr lang="en-US" altLang="zh-CN" dirty="0"/>
          </a:p>
          <a:p>
            <a:r>
              <a:rPr lang="en-US" altLang="zh-CN" dirty="0"/>
              <a:t>Putty</a:t>
            </a:r>
          </a:p>
          <a:p>
            <a:r>
              <a:rPr lang="en-US" altLang="zh-TW" dirty="0" err="1"/>
              <a:t>Securitycrt</a:t>
            </a:r>
            <a:endParaRPr lang="en-US" altLang="zh-TW" dirty="0"/>
          </a:p>
          <a:p>
            <a:r>
              <a:rPr lang="en-US" altLang="zh-CN"/>
              <a:t>Typro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7358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90DD77E-D3C1-4101-9005-C8357E349B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498" y="932689"/>
            <a:ext cx="10689051" cy="542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25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7446E05-1CD9-491F-ADC9-075854431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507" y="916874"/>
            <a:ext cx="11133093" cy="522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32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7F00E53-EDB7-455D-8BFD-816C51653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5052" y="1315267"/>
            <a:ext cx="9141895" cy="5220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799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2">
            <a:extLst>
              <a:ext uri="{FF2B5EF4-FFF2-40B4-BE49-F238E27FC236}">
                <a16:creationId xmlns:a16="http://schemas.microsoft.com/office/drawing/2014/main" id="{DF82FEF9-BB4B-4E80-95E2-AFAF0DE28F9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39886" y="1527046"/>
          <a:ext cx="11085858" cy="40759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4430">
                  <a:extLst>
                    <a:ext uri="{9D8B030D-6E8A-4147-A177-3AD203B41FA5}">
                      <a16:colId xmlns:a16="http://schemas.microsoft.com/office/drawing/2014/main" val="2119320488"/>
                    </a:ext>
                  </a:extLst>
                </a:gridCol>
                <a:gridCol w="2439865">
                  <a:extLst>
                    <a:ext uri="{9D8B030D-6E8A-4147-A177-3AD203B41FA5}">
                      <a16:colId xmlns:a16="http://schemas.microsoft.com/office/drawing/2014/main" val="197405140"/>
                    </a:ext>
                  </a:extLst>
                </a:gridCol>
                <a:gridCol w="2486075">
                  <a:extLst>
                    <a:ext uri="{9D8B030D-6E8A-4147-A177-3AD203B41FA5}">
                      <a16:colId xmlns:a16="http://schemas.microsoft.com/office/drawing/2014/main" val="1912740847"/>
                    </a:ext>
                  </a:extLst>
                </a:gridCol>
                <a:gridCol w="5005488">
                  <a:extLst>
                    <a:ext uri="{9D8B030D-6E8A-4147-A177-3AD203B41FA5}">
                      <a16:colId xmlns:a16="http://schemas.microsoft.com/office/drawing/2014/main" val="218061610"/>
                    </a:ext>
                  </a:extLst>
                </a:gridCol>
              </a:tblGrid>
              <a:tr h="356618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发布策略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传统发布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金丝雀发布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蓝绿发布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5190949"/>
                  </a:ext>
                </a:extLst>
              </a:tr>
              <a:tr h="1236726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发布前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4381993"/>
                  </a:ext>
                </a:extLst>
              </a:tr>
              <a:tr h="1236726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发布中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651334"/>
                  </a:ext>
                </a:extLst>
              </a:tr>
              <a:tr h="1236726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发布后</a:t>
                      </a:r>
                      <a:endParaRPr 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579057"/>
                  </a:ext>
                </a:extLst>
              </a:tr>
            </a:tbl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65044B3B-555A-4CC4-9876-3A35F7B02F3A}"/>
              </a:ext>
            </a:extLst>
          </p:cNvPr>
          <p:cNvGrpSpPr/>
          <p:nvPr/>
        </p:nvGrpSpPr>
        <p:grpSpPr>
          <a:xfrm>
            <a:off x="1804603" y="1944559"/>
            <a:ext cx="2202180" cy="986092"/>
            <a:chOff x="1101852" y="2124646"/>
            <a:chExt cx="2202180" cy="986092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63835BE-9A88-45FD-B945-4E032D0A1D01}"/>
                </a:ext>
              </a:extLst>
            </p:cNvPr>
            <p:cNvSpPr/>
            <p:nvPr/>
          </p:nvSpPr>
          <p:spPr>
            <a:xfrm>
              <a:off x="1802130" y="2124646"/>
              <a:ext cx="801624" cy="368808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zh-CN" altLang="en-US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负载均衡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B87D4F2-EF32-4E51-80C4-795338C806AA}"/>
                </a:ext>
              </a:extLst>
            </p:cNvPr>
            <p:cNvSpPr/>
            <p:nvPr/>
          </p:nvSpPr>
          <p:spPr>
            <a:xfrm>
              <a:off x="1101852" y="2749550"/>
              <a:ext cx="598932" cy="35356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2B92001-05D6-43A4-BFB8-522AEB363894}"/>
                </a:ext>
              </a:extLst>
            </p:cNvPr>
            <p:cNvSpPr/>
            <p:nvPr/>
          </p:nvSpPr>
          <p:spPr>
            <a:xfrm>
              <a:off x="1903476" y="2734310"/>
              <a:ext cx="598932" cy="3688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 latinLnBrk="1" hangingPunct="0"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</a:pPr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1C80B87-8136-4D01-9D57-B2F7E45648A5}"/>
                </a:ext>
              </a:extLst>
            </p:cNvPr>
            <p:cNvSpPr/>
            <p:nvPr/>
          </p:nvSpPr>
          <p:spPr>
            <a:xfrm>
              <a:off x="2705100" y="2741930"/>
              <a:ext cx="598932" cy="3688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340332A-F11A-49C9-A7D7-98F6501907EF}"/>
                </a:ext>
              </a:extLst>
            </p:cNvPr>
            <p:cNvCxnSpPr>
              <a:stCxn id="9" idx="2"/>
              <a:endCxn id="10" idx="0"/>
            </p:cNvCxnSpPr>
            <p:nvPr/>
          </p:nvCxnSpPr>
          <p:spPr bwMode="auto">
            <a:xfrm flipH="1">
              <a:off x="1401318" y="2493454"/>
              <a:ext cx="801624" cy="256096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3B0FBC0-E4FC-475E-A69E-7BC4B8C942D8}"/>
                </a:ext>
              </a:extLst>
            </p:cNvPr>
            <p:cNvCxnSpPr>
              <a:stCxn id="9" idx="2"/>
              <a:endCxn id="11" idx="0"/>
            </p:cNvCxnSpPr>
            <p:nvPr/>
          </p:nvCxnSpPr>
          <p:spPr bwMode="auto">
            <a:xfrm>
              <a:off x="2202942" y="2493454"/>
              <a:ext cx="0" cy="240856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4D03143A-5E0A-4D71-A84E-233C9C73F98A}"/>
                </a:ext>
              </a:extLst>
            </p:cNvPr>
            <p:cNvCxnSpPr>
              <a:stCxn id="9" idx="2"/>
              <a:endCxn id="12" idx="0"/>
            </p:cNvCxnSpPr>
            <p:nvPr/>
          </p:nvCxnSpPr>
          <p:spPr bwMode="auto">
            <a:xfrm>
              <a:off x="2202942" y="2493454"/>
              <a:ext cx="801624" cy="248476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E7319F0-65DF-44AC-9AE9-3FDA0D230533}"/>
              </a:ext>
            </a:extLst>
          </p:cNvPr>
          <p:cNvGrpSpPr/>
          <p:nvPr/>
        </p:nvGrpSpPr>
        <p:grpSpPr>
          <a:xfrm>
            <a:off x="1804603" y="4398266"/>
            <a:ext cx="2202180" cy="1089914"/>
            <a:chOff x="1101852" y="2020824"/>
            <a:chExt cx="2202180" cy="108991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3E57A20-FE5E-47FF-91B5-E5F14FD2CCFD}"/>
                </a:ext>
              </a:extLst>
            </p:cNvPr>
            <p:cNvSpPr/>
            <p:nvPr/>
          </p:nvSpPr>
          <p:spPr>
            <a:xfrm>
              <a:off x="1802130" y="2020824"/>
              <a:ext cx="801624" cy="368808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zh-CN" altLang="en-US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负载均衡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5D083D0-F4D6-49A2-8607-983DD5DBFF9C}"/>
                </a:ext>
              </a:extLst>
            </p:cNvPr>
            <p:cNvSpPr/>
            <p:nvPr/>
          </p:nvSpPr>
          <p:spPr>
            <a:xfrm>
              <a:off x="1101852" y="2749550"/>
              <a:ext cx="598932" cy="35356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4EE7C35-52C8-4D3B-832B-1E47DB8E9AB4}"/>
                </a:ext>
              </a:extLst>
            </p:cNvPr>
            <p:cNvSpPr/>
            <p:nvPr/>
          </p:nvSpPr>
          <p:spPr>
            <a:xfrm>
              <a:off x="1903476" y="2734310"/>
              <a:ext cx="598932" cy="36880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 latinLnBrk="1" hangingPunct="0"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</a:pPr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81B0854-751F-41B5-8149-8E555D95BD73}"/>
                </a:ext>
              </a:extLst>
            </p:cNvPr>
            <p:cNvSpPr/>
            <p:nvPr/>
          </p:nvSpPr>
          <p:spPr>
            <a:xfrm>
              <a:off x="2705100" y="2741930"/>
              <a:ext cx="598932" cy="36880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1F365FA-A99F-4B90-AC47-1BA2C79EF3B2}"/>
                </a:ext>
              </a:extLst>
            </p:cNvPr>
            <p:cNvCxnSpPr>
              <a:stCxn id="17" idx="2"/>
              <a:endCxn id="18" idx="0"/>
            </p:cNvCxnSpPr>
            <p:nvPr/>
          </p:nvCxnSpPr>
          <p:spPr bwMode="auto">
            <a:xfrm flipH="1">
              <a:off x="1401318" y="2389632"/>
              <a:ext cx="801624" cy="359918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9187D09C-F892-4499-80F5-D4745587D84F}"/>
                </a:ext>
              </a:extLst>
            </p:cNvPr>
            <p:cNvCxnSpPr>
              <a:stCxn id="17" idx="2"/>
              <a:endCxn id="19" idx="0"/>
            </p:cNvCxnSpPr>
            <p:nvPr/>
          </p:nvCxnSpPr>
          <p:spPr bwMode="auto">
            <a:xfrm>
              <a:off x="2202942" y="2389632"/>
              <a:ext cx="0" cy="344678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723412D9-508A-4D1F-879E-09317BC3369E}"/>
                </a:ext>
              </a:extLst>
            </p:cNvPr>
            <p:cNvCxnSpPr>
              <a:stCxn id="17" idx="2"/>
              <a:endCxn id="20" idx="0"/>
            </p:cNvCxnSpPr>
            <p:nvPr/>
          </p:nvCxnSpPr>
          <p:spPr bwMode="auto">
            <a:xfrm>
              <a:off x="2202942" y="2389632"/>
              <a:ext cx="801624" cy="352298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4" name="Group 26">
            <a:extLst>
              <a:ext uri="{FF2B5EF4-FFF2-40B4-BE49-F238E27FC236}">
                <a16:creationId xmlns:a16="http://schemas.microsoft.com/office/drawing/2014/main" id="{A2750C16-9C76-4CEF-A99B-9068C7BBBF5B}"/>
              </a:ext>
            </a:extLst>
          </p:cNvPr>
          <p:cNvGrpSpPr/>
          <p:nvPr/>
        </p:nvGrpSpPr>
        <p:grpSpPr>
          <a:xfrm>
            <a:off x="4211006" y="1941133"/>
            <a:ext cx="2202180" cy="989518"/>
            <a:chOff x="1101852" y="2121220"/>
            <a:chExt cx="2202180" cy="989518"/>
          </a:xfrm>
        </p:grpSpPr>
        <p:sp>
          <p:nvSpPr>
            <p:cNvPr id="25" name="Rectangle 27">
              <a:extLst>
                <a:ext uri="{FF2B5EF4-FFF2-40B4-BE49-F238E27FC236}">
                  <a16:creationId xmlns:a16="http://schemas.microsoft.com/office/drawing/2014/main" id="{3CEC3CCD-2FD8-485E-BE9B-3CEC1839BB11}"/>
                </a:ext>
              </a:extLst>
            </p:cNvPr>
            <p:cNvSpPr/>
            <p:nvPr/>
          </p:nvSpPr>
          <p:spPr>
            <a:xfrm>
              <a:off x="1802130" y="2121220"/>
              <a:ext cx="801624" cy="368808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zh-CN" altLang="en-US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负载均衡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Rectangle 28">
              <a:extLst>
                <a:ext uri="{FF2B5EF4-FFF2-40B4-BE49-F238E27FC236}">
                  <a16:creationId xmlns:a16="http://schemas.microsoft.com/office/drawing/2014/main" id="{EF5E1AFD-6A9B-4AC4-96B8-4F2B3626360A}"/>
                </a:ext>
              </a:extLst>
            </p:cNvPr>
            <p:cNvSpPr/>
            <p:nvPr/>
          </p:nvSpPr>
          <p:spPr>
            <a:xfrm>
              <a:off x="1101852" y="2749550"/>
              <a:ext cx="598932" cy="35356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Rectangle 29">
              <a:extLst>
                <a:ext uri="{FF2B5EF4-FFF2-40B4-BE49-F238E27FC236}">
                  <a16:creationId xmlns:a16="http://schemas.microsoft.com/office/drawing/2014/main" id="{F5AB16D6-23DA-413B-942A-0868DB361AE3}"/>
                </a:ext>
              </a:extLst>
            </p:cNvPr>
            <p:cNvSpPr/>
            <p:nvPr/>
          </p:nvSpPr>
          <p:spPr>
            <a:xfrm>
              <a:off x="1903476" y="2734310"/>
              <a:ext cx="598932" cy="3688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 latinLnBrk="1" hangingPunct="0"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</a:pPr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Rectangle 30">
              <a:extLst>
                <a:ext uri="{FF2B5EF4-FFF2-40B4-BE49-F238E27FC236}">
                  <a16:creationId xmlns:a16="http://schemas.microsoft.com/office/drawing/2014/main" id="{3E6B70CD-681C-4DE3-BD54-7C74CFDC2BE3}"/>
                </a:ext>
              </a:extLst>
            </p:cNvPr>
            <p:cNvSpPr/>
            <p:nvPr/>
          </p:nvSpPr>
          <p:spPr>
            <a:xfrm>
              <a:off x="2705100" y="2741930"/>
              <a:ext cx="598932" cy="3688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9" name="Straight Arrow Connector 31">
              <a:extLst>
                <a:ext uri="{FF2B5EF4-FFF2-40B4-BE49-F238E27FC236}">
                  <a16:creationId xmlns:a16="http://schemas.microsoft.com/office/drawing/2014/main" id="{FCFE3741-40F9-4C6B-8900-EFC0074571A2}"/>
                </a:ext>
              </a:extLst>
            </p:cNvPr>
            <p:cNvCxnSpPr>
              <a:stCxn id="25" idx="2"/>
              <a:endCxn id="26" idx="0"/>
            </p:cNvCxnSpPr>
            <p:nvPr/>
          </p:nvCxnSpPr>
          <p:spPr bwMode="auto">
            <a:xfrm flipH="1">
              <a:off x="1401318" y="2490028"/>
              <a:ext cx="801624" cy="259522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0" name="Straight Arrow Connector 32">
              <a:extLst>
                <a:ext uri="{FF2B5EF4-FFF2-40B4-BE49-F238E27FC236}">
                  <a16:creationId xmlns:a16="http://schemas.microsoft.com/office/drawing/2014/main" id="{B636EDD2-2E17-485A-8752-51FA6C8E67C7}"/>
                </a:ext>
              </a:extLst>
            </p:cNvPr>
            <p:cNvCxnSpPr>
              <a:stCxn id="25" idx="2"/>
              <a:endCxn id="27" idx="0"/>
            </p:cNvCxnSpPr>
            <p:nvPr/>
          </p:nvCxnSpPr>
          <p:spPr bwMode="auto">
            <a:xfrm>
              <a:off x="2202942" y="2490028"/>
              <a:ext cx="0" cy="244282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1" name="Straight Arrow Connector 33">
              <a:extLst>
                <a:ext uri="{FF2B5EF4-FFF2-40B4-BE49-F238E27FC236}">
                  <a16:creationId xmlns:a16="http://schemas.microsoft.com/office/drawing/2014/main" id="{34736DED-1C71-4AD5-A8E2-2A682D85705D}"/>
                </a:ext>
              </a:extLst>
            </p:cNvPr>
            <p:cNvCxnSpPr>
              <a:stCxn id="25" idx="2"/>
              <a:endCxn id="28" idx="0"/>
            </p:cNvCxnSpPr>
            <p:nvPr/>
          </p:nvCxnSpPr>
          <p:spPr bwMode="auto">
            <a:xfrm>
              <a:off x="2202942" y="2490028"/>
              <a:ext cx="801624" cy="251902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2" name="Group 34">
            <a:extLst>
              <a:ext uri="{FF2B5EF4-FFF2-40B4-BE49-F238E27FC236}">
                <a16:creationId xmlns:a16="http://schemas.microsoft.com/office/drawing/2014/main" id="{B019CBAC-2D03-479A-9B76-8777064342BA}"/>
              </a:ext>
            </a:extLst>
          </p:cNvPr>
          <p:cNvGrpSpPr/>
          <p:nvPr/>
        </p:nvGrpSpPr>
        <p:grpSpPr>
          <a:xfrm>
            <a:off x="4230811" y="3247168"/>
            <a:ext cx="2202180" cy="965663"/>
            <a:chOff x="1101852" y="2145075"/>
            <a:chExt cx="2202180" cy="965663"/>
          </a:xfrm>
        </p:grpSpPr>
        <p:sp>
          <p:nvSpPr>
            <p:cNvPr id="33" name="Rectangle 35">
              <a:extLst>
                <a:ext uri="{FF2B5EF4-FFF2-40B4-BE49-F238E27FC236}">
                  <a16:creationId xmlns:a16="http://schemas.microsoft.com/office/drawing/2014/main" id="{4CE6EF22-A490-4DF7-9EA4-F50930D4CB46}"/>
                </a:ext>
              </a:extLst>
            </p:cNvPr>
            <p:cNvSpPr/>
            <p:nvPr/>
          </p:nvSpPr>
          <p:spPr>
            <a:xfrm>
              <a:off x="1798507" y="2145075"/>
              <a:ext cx="801624" cy="368808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zh-CN" altLang="en-US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负载均衡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Rectangle 36">
              <a:extLst>
                <a:ext uri="{FF2B5EF4-FFF2-40B4-BE49-F238E27FC236}">
                  <a16:creationId xmlns:a16="http://schemas.microsoft.com/office/drawing/2014/main" id="{4C8734FD-76C4-4D61-A154-649CACC4A093}"/>
                </a:ext>
              </a:extLst>
            </p:cNvPr>
            <p:cNvSpPr/>
            <p:nvPr/>
          </p:nvSpPr>
          <p:spPr>
            <a:xfrm>
              <a:off x="1101852" y="2749550"/>
              <a:ext cx="598932" cy="35356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Rectangle 37">
              <a:extLst>
                <a:ext uri="{FF2B5EF4-FFF2-40B4-BE49-F238E27FC236}">
                  <a16:creationId xmlns:a16="http://schemas.microsoft.com/office/drawing/2014/main" id="{63A3BE3F-C429-4E03-9901-4F989F6E9F15}"/>
                </a:ext>
              </a:extLst>
            </p:cNvPr>
            <p:cNvSpPr/>
            <p:nvPr/>
          </p:nvSpPr>
          <p:spPr>
            <a:xfrm>
              <a:off x="1903476" y="2734310"/>
              <a:ext cx="598932" cy="3688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 latinLnBrk="1" hangingPunct="0"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</a:pPr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Rectangle 38">
              <a:extLst>
                <a:ext uri="{FF2B5EF4-FFF2-40B4-BE49-F238E27FC236}">
                  <a16:creationId xmlns:a16="http://schemas.microsoft.com/office/drawing/2014/main" id="{C72B4EBF-F11A-4163-9B7F-87612F94412D}"/>
                </a:ext>
              </a:extLst>
            </p:cNvPr>
            <p:cNvSpPr/>
            <p:nvPr/>
          </p:nvSpPr>
          <p:spPr>
            <a:xfrm>
              <a:off x="2705100" y="2741930"/>
              <a:ext cx="598932" cy="36880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Arrow Connector 39">
              <a:extLst>
                <a:ext uri="{FF2B5EF4-FFF2-40B4-BE49-F238E27FC236}">
                  <a16:creationId xmlns:a16="http://schemas.microsoft.com/office/drawing/2014/main" id="{B446994F-7CF3-458E-8FF0-D75E2EC4F7F8}"/>
                </a:ext>
              </a:extLst>
            </p:cNvPr>
            <p:cNvCxnSpPr>
              <a:cxnSpLocks/>
              <a:stCxn id="33" idx="2"/>
              <a:endCxn id="34" idx="0"/>
            </p:cNvCxnSpPr>
            <p:nvPr/>
          </p:nvCxnSpPr>
          <p:spPr bwMode="auto">
            <a:xfrm flipH="1">
              <a:off x="1401318" y="2513883"/>
              <a:ext cx="798001" cy="235667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8" name="Straight Arrow Connector 40">
              <a:extLst>
                <a:ext uri="{FF2B5EF4-FFF2-40B4-BE49-F238E27FC236}">
                  <a16:creationId xmlns:a16="http://schemas.microsoft.com/office/drawing/2014/main" id="{A0E398E5-74F8-419E-B243-B7101942A250}"/>
                </a:ext>
              </a:extLst>
            </p:cNvPr>
            <p:cNvCxnSpPr>
              <a:stCxn id="33" idx="2"/>
              <a:endCxn id="35" idx="0"/>
            </p:cNvCxnSpPr>
            <p:nvPr/>
          </p:nvCxnSpPr>
          <p:spPr bwMode="auto">
            <a:xfrm>
              <a:off x="2199319" y="2513883"/>
              <a:ext cx="3623" cy="220427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39" name="Straight Arrow Connector 41">
              <a:extLst>
                <a:ext uri="{FF2B5EF4-FFF2-40B4-BE49-F238E27FC236}">
                  <a16:creationId xmlns:a16="http://schemas.microsoft.com/office/drawing/2014/main" id="{EE3EFB05-52A2-41C7-A804-28F61AE57F44}"/>
                </a:ext>
              </a:extLst>
            </p:cNvPr>
            <p:cNvCxnSpPr>
              <a:stCxn id="33" idx="2"/>
              <a:endCxn id="36" idx="0"/>
            </p:cNvCxnSpPr>
            <p:nvPr/>
          </p:nvCxnSpPr>
          <p:spPr bwMode="auto">
            <a:xfrm>
              <a:off x="2199319" y="2513883"/>
              <a:ext cx="805247" cy="228047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40" name="Group 42">
            <a:extLst>
              <a:ext uri="{FF2B5EF4-FFF2-40B4-BE49-F238E27FC236}">
                <a16:creationId xmlns:a16="http://schemas.microsoft.com/office/drawing/2014/main" id="{08DE94F6-4669-4EC9-9EEB-15DCD23E633D}"/>
              </a:ext>
            </a:extLst>
          </p:cNvPr>
          <p:cNvGrpSpPr/>
          <p:nvPr/>
        </p:nvGrpSpPr>
        <p:grpSpPr>
          <a:xfrm>
            <a:off x="4230811" y="4433258"/>
            <a:ext cx="2202180" cy="1044417"/>
            <a:chOff x="1101852" y="2066321"/>
            <a:chExt cx="2202180" cy="1044417"/>
          </a:xfrm>
        </p:grpSpPr>
        <p:sp>
          <p:nvSpPr>
            <p:cNvPr id="41" name="Rectangle 43">
              <a:extLst>
                <a:ext uri="{FF2B5EF4-FFF2-40B4-BE49-F238E27FC236}">
                  <a16:creationId xmlns:a16="http://schemas.microsoft.com/office/drawing/2014/main" id="{1E1400CB-4543-4FFB-9253-459B1D742BD5}"/>
                </a:ext>
              </a:extLst>
            </p:cNvPr>
            <p:cNvSpPr/>
            <p:nvPr/>
          </p:nvSpPr>
          <p:spPr>
            <a:xfrm>
              <a:off x="1802130" y="2066321"/>
              <a:ext cx="801624" cy="368808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zh-CN" altLang="en-US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负载均衡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Rectangle 44">
              <a:extLst>
                <a:ext uri="{FF2B5EF4-FFF2-40B4-BE49-F238E27FC236}">
                  <a16:creationId xmlns:a16="http://schemas.microsoft.com/office/drawing/2014/main" id="{288A0332-6D39-4357-927D-79995933AA27}"/>
                </a:ext>
              </a:extLst>
            </p:cNvPr>
            <p:cNvSpPr/>
            <p:nvPr/>
          </p:nvSpPr>
          <p:spPr>
            <a:xfrm>
              <a:off x="1101852" y="2749550"/>
              <a:ext cx="598932" cy="35356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Rectangle 45">
              <a:extLst>
                <a:ext uri="{FF2B5EF4-FFF2-40B4-BE49-F238E27FC236}">
                  <a16:creationId xmlns:a16="http://schemas.microsoft.com/office/drawing/2014/main" id="{7E62091A-6A2F-4D17-BF3A-F1F2A23B850B}"/>
                </a:ext>
              </a:extLst>
            </p:cNvPr>
            <p:cNvSpPr/>
            <p:nvPr/>
          </p:nvSpPr>
          <p:spPr>
            <a:xfrm>
              <a:off x="1903476" y="2734310"/>
              <a:ext cx="598932" cy="36880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 latinLnBrk="1" hangingPunct="0"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</a:pPr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Rectangle 46">
              <a:extLst>
                <a:ext uri="{FF2B5EF4-FFF2-40B4-BE49-F238E27FC236}">
                  <a16:creationId xmlns:a16="http://schemas.microsoft.com/office/drawing/2014/main" id="{1DEA8281-C78A-4C30-987F-C4F9DA00E0D6}"/>
                </a:ext>
              </a:extLst>
            </p:cNvPr>
            <p:cNvSpPr/>
            <p:nvPr/>
          </p:nvSpPr>
          <p:spPr>
            <a:xfrm>
              <a:off x="2705100" y="2741930"/>
              <a:ext cx="598932" cy="36880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5" name="Straight Arrow Connector 47">
              <a:extLst>
                <a:ext uri="{FF2B5EF4-FFF2-40B4-BE49-F238E27FC236}">
                  <a16:creationId xmlns:a16="http://schemas.microsoft.com/office/drawing/2014/main" id="{C1BE066E-0679-4F87-941C-12C022DB25FB}"/>
                </a:ext>
              </a:extLst>
            </p:cNvPr>
            <p:cNvCxnSpPr>
              <a:stCxn id="41" idx="2"/>
              <a:endCxn id="42" idx="0"/>
            </p:cNvCxnSpPr>
            <p:nvPr/>
          </p:nvCxnSpPr>
          <p:spPr bwMode="auto">
            <a:xfrm flipH="1">
              <a:off x="1401318" y="2435129"/>
              <a:ext cx="801624" cy="314421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6" name="Straight Arrow Connector 48">
              <a:extLst>
                <a:ext uri="{FF2B5EF4-FFF2-40B4-BE49-F238E27FC236}">
                  <a16:creationId xmlns:a16="http://schemas.microsoft.com/office/drawing/2014/main" id="{3936901F-9E56-4E09-8166-8BF88436D724}"/>
                </a:ext>
              </a:extLst>
            </p:cNvPr>
            <p:cNvCxnSpPr>
              <a:stCxn id="41" idx="2"/>
              <a:endCxn id="43" idx="0"/>
            </p:cNvCxnSpPr>
            <p:nvPr/>
          </p:nvCxnSpPr>
          <p:spPr bwMode="auto">
            <a:xfrm>
              <a:off x="2202942" y="2435129"/>
              <a:ext cx="0" cy="299181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7" name="Straight Arrow Connector 49">
              <a:extLst>
                <a:ext uri="{FF2B5EF4-FFF2-40B4-BE49-F238E27FC236}">
                  <a16:creationId xmlns:a16="http://schemas.microsoft.com/office/drawing/2014/main" id="{53B490D9-379D-4B7F-AC98-59BE078FC14E}"/>
                </a:ext>
              </a:extLst>
            </p:cNvPr>
            <p:cNvCxnSpPr>
              <a:stCxn id="41" idx="2"/>
              <a:endCxn id="44" idx="0"/>
            </p:cNvCxnSpPr>
            <p:nvPr/>
          </p:nvCxnSpPr>
          <p:spPr bwMode="auto">
            <a:xfrm>
              <a:off x="2202942" y="2435129"/>
              <a:ext cx="801624" cy="306801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48" name="Group 61">
            <a:extLst>
              <a:ext uri="{FF2B5EF4-FFF2-40B4-BE49-F238E27FC236}">
                <a16:creationId xmlns:a16="http://schemas.microsoft.com/office/drawing/2014/main" id="{0A54D5AC-D3BC-4A27-BD07-A8FB5C29283D}"/>
              </a:ext>
            </a:extLst>
          </p:cNvPr>
          <p:cNvGrpSpPr/>
          <p:nvPr/>
        </p:nvGrpSpPr>
        <p:grpSpPr>
          <a:xfrm>
            <a:off x="6774933" y="1927207"/>
            <a:ext cx="4708398" cy="1024990"/>
            <a:chOff x="311285" y="4864000"/>
            <a:chExt cx="4708398" cy="1024990"/>
          </a:xfrm>
        </p:grpSpPr>
        <p:sp>
          <p:nvSpPr>
            <p:cNvPr id="49" name="Rectangle 62">
              <a:extLst>
                <a:ext uri="{FF2B5EF4-FFF2-40B4-BE49-F238E27FC236}">
                  <a16:creationId xmlns:a16="http://schemas.microsoft.com/office/drawing/2014/main" id="{1C1C8055-CD93-44D9-A7CE-3AA500C1BCF4}"/>
                </a:ext>
              </a:extLst>
            </p:cNvPr>
            <p:cNvSpPr/>
            <p:nvPr/>
          </p:nvSpPr>
          <p:spPr>
            <a:xfrm>
              <a:off x="2202763" y="4864000"/>
              <a:ext cx="801624" cy="368808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zh-CN" altLang="en-US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负载均衡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Rectangle 63">
              <a:extLst>
                <a:ext uri="{FF2B5EF4-FFF2-40B4-BE49-F238E27FC236}">
                  <a16:creationId xmlns:a16="http://schemas.microsoft.com/office/drawing/2014/main" id="{7FBE9682-D882-4A65-893C-2FE718678E90}"/>
                </a:ext>
              </a:extLst>
            </p:cNvPr>
            <p:cNvSpPr/>
            <p:nvPr/>
          </p:nvSpPr>
          <p:spPr>
            <a:xfrm>
              <a:off x="311285" y="5523992"/>
              <a:ext cx="598932" cy="35356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Rectangle 64">
              <a:extLst>
                <a:ext uri="{FF2B5EF4-FFF2-40B4-BE49-F238E27FC236}">
                  <a16:creationId xmlns:a16="http://schemas.microsoft.com/office/drawing/2014/main" id="{AE121A0E-8B64-45AD-B882-0457DF52D1C0}"/>
                </a:ext>
              </a:extLst>
            </p:cNvPr>
            <p:cNvSpPr/>
            <p:nvPr/>
          </p:nvSpPr>
          <p:spPr>
            <a:xfrm>
              <a:off x="1112909" y="5508752"/>
              <a:ext cx="598932" cy="3688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 latinLnBrk="1" hangingPunct="0"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</a:pPr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Rectangle 65">
              <a:extLst>
                <a:ext uri="{FF2B5EF4-FFF2-40B4-BE49-F238E27FC236}">
                  <a16:creationId xmlns:a16="http://schemas.microsoft.com/office/drawing/2014/main" id="{DE600DFC-2402-4D52-B66D-E33CDDDB70B4}"/>
                </a:ext>
              </a:extLst>
            </p:cNvPr>
            <p:cNvSpPr/>
            <p:nvPr/>
          </p:nvSpPr>
          <p:spPr>
            <a:xfrm>
              <a:off x="1914533" y="5516372"/>
              <a:ext cx="598932" cy="3688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3" name="Straight Arrow Connector 66">
              <a:extLst>
                <a:ext uri="{FF2B5EF4-FFF2-40B4-BE49-F238E27FC236}">
                  <a16:creationId xmlns:a16="http://schemas.microsoft.com/office/drawing/2014/main" id="{B04FCF6A-65E9-4BD9-9AE6-EFB5B3C35F29}"/>
                </a:ext>
              </a:extLst>
            </p:cNvPr>
            <p:cNvCxnSpPr>
              <a:stCxn id="49" idx="2"/>
              <a:endCxn id="50" idx="0"/>
            </p:cNvCxnSpPr>
            <p:nvPr/>
          </p:nvCxnSpPr>
          <p:spPr bwMode="auto">
            <a:xfrm flipH="1">
              <a:off x="610751" y="5232808"/>
              <a:ext cx="1992824" cy="291184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4" name="Straight Arrow Connector 67">
              <a:extLst>
                <a:ext uri="{FF2B5EF4-FFF2-40B4-BE49-F238E27FC236}">
                  <a16:creationId xmlns:a16="http://schemas.microsoft.com/office/drawing/2014/main" id="{BA8FAE41-AF81-4A6D-8FBA-04A7E1501CBF}"/>
                </a:ext>
              </a:extLst>
            </p:cNvPr>
            <p:cNvCxnSpPr>
              <a:stCxn id="49" idx="2"/>
              <a:endCxn id="51" idx="0"/>
            </p:cNvCxnSpPr>
            <p:nvPr/>
          </p:nvCxnSpPr>
          <p:spPr bwMode="auto">
            <a:xfrm flipH="1">
              <a:off x="1412375" y="5232808"/>
              <a:ext cx="1191200" cy="275944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5" name="Straight Arrow Connector 68">
              <a:extLst>
                <a:ext uri="{FF2B5EF4-FFF2-40B4-BE49-F238E27FC236}">
                  <a16:creationId xmlns:a16="http://schemas.microsoft.com/office/drawing/2014/main" id="{809DBEA7-EA1F-40C6-80A1-C17894CE7292}"/>
                </a:ext>
              </a:extLst>
            </p:cNvPr>
            <p:cNvCxnSpPr>
              <a:stCxn id="49" idx="2"/>
              <a:endCxn id="52" idx="0"/>
            </p:cNvCxnSpPr>
            <p:nvPr/>
          </p:nvCxnSpPr>
          <p:spPr bwMode="auto">
            <a:xfrm flipH="1">
              <a:off x="2213999" y="5232808"/>
              <a:ext cx="389576" cy="283564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56" name="Rectangle 69">
              <a:extLst>
                <a:ext uri="{FF2B5EF4-FFF2-40B4-BE49-F238E27FC236}">
                  <a16:creationId xmlns:a16="http://schemas.microsoft.com/office/drawing/2014/main" id="{6ED34C20-E968-4C9B-B780-05A821C67580}"/>
                </a:ext>
              </a:extLst>
            </p:cNvPr>
            <p:cNvSpPr/>
            <p:nvPr/>
          </p:nvSpPr>
          <p:spPr>
            <a:xfrm>
              <a:off x="2817503" y="5527802"/>
              <a:ext cx="598932" cy="35356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Rectangle 70">
              <a:extLst>
                <a:ext uri="{FF2B5EF4-FFF2-40B4-BE49-F238E27FC236}">
                  <a16:creationId xmlns:a16="http://schemas.microsoft.com/office/drawing/2014/main" id="{EE3BF973-1E76-464C-8611-EC13FEDDB001}"/>
                </a:ext>
              </a:extLst>
            </p:cNvPr>
            <p:cNvSpPr/>
            <p:nvPr/>
          </p:nvSpPr>
          <p:spPr>
            <a:xfrm>
              <a:off x="3619127" y="5512562"/>
              <a:ext cx="598932" cy="36880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 latinLnBrk="1" hangingPunct="0"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</a:pPr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Rectangle 71">
              <a:extLst>
                <a:ext uri="{FF2B5EF4-FFF2-40B4-BE49-F238E27FC236}">
                  <a16:creationId xmlns:a16="http://schemas.microsoft.com/office/drawing/2014/main" id="{6E2C1165-1840-4344-A4DF-3D1A06C34D45}"/>
                </a:ext>
              </a:extLst>
            </p:cNvPr>
            <p:cNvSpPr/>
            <p:nvPr/>
          </p:nvSpPr>
          <p:spPr>
            <a:xfrm>
              <a:off x="4420751" y="5520182"/>
              <a:ext cx="598932" cy="36880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Group 75">
            <a:extLst>
              <a:ext uri="{FF2B5EF4-FFF2-40B4-BE49-F238E27FC236}">
                <a16:creationId xmlns:a16="http://schemas.microsoft.com/office/drawing/2014/main" id="{C258F30D-C743-4506-A319-8657D9754292}"/>
              </a:ext>
            </a:extLst>
          </p:cNvPr>
          <p:cNvGrpSpPr/>
          <p:nvPr/>
        </p:nvGrpSpPr>
        <p:grpSpPr>
          <a:xfrm>
            <a:off x="6774933" y="4433258"/>
            <a:ext cx="4708398" cy="1011680"/>
            <a:chOff x="6862588" y="4846959"/>
            <a:chExt cx="4708398" cy="1011680"/>
          </a:xfrm>
        </p:grpSpPr>
        <p:sp>
          <p:nvSpPr>
            <p:cNvPr id="60" name="Rectangle 76">
              <a:extLst>
                <a:ext uri="{FF2B5EF4-FFF2-40B4-BE49-F238E27FC236}">
                  <a16:creationId xmlns:a16="http://schemas.microsoft.com/office/drawing/2014/main" id="{00DC29FE-2648-41EA-956C-3A446410A3F1}"/>
                </a:ext>
              </a:extLst>
            </p:cNvPr>
            <p:cNvSpPr/>
            <p:nvPr/>
          </p:nvSpPr>
          <p:spPr>
            <a:xfrm>
              <a:off x="8567182" y="4846959"/>
              <a:ext cx="801624" cy="368808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zh-CN" altLang="en-US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负载均衡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Rectangle 77">
              <a:extLst>
                <a:ext uri="{FF2B5EF4-FFF2-40B4-BE49-F238E27FC236}">
                  <a16:creationId xmlns:a16="http://schemas.microsoft.com/office/drawing/2014/main" id="{63DD2C2B-77F8-4E37-B834-CF62EAD670D2}"/>
                </a:ext>
              </a:extLst>
            </p:cNvPr>
            <p:cNvSpPr/>
            <p:nvPr/>
          </p:nvSpPr>
          <p:spPr>
            <a:xfrm>
              <a:off x="6862588" y="5493641"/>
              <a:ext cx="598932" cy="35356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Rectangle 78">
              <a:extLst>
                <a:ext uri="{FF2B5EF4-FFF2-40B4-BE49-F238E27FC236}">
                  <a16:creationId xmlns:a16="http://schemas.microsoft.com/office/drawing/2014/main" id="{2EAEDCF7-B026-42C2-BBD8-8BBDA2D9FA76}"/>
                </a:ext>
              </a:extLst>
            </p:cNvPr>
            <p:cNvSpPr/>
            <p:nvPr/>
          </p:nvSpPr>
          <p:spPr>
            <a:xfrm>
              <a:off x="7664212" y="5478401"/>
              <a:ext cx="598932" cy="3688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 latinLnBrk="1" hangingPunct="0"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</a:pPr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Rectangle 79">
              <a:extLst>
                <a:ext uri="{FF2B5EF4-FFF2-40B4-BE49-F238E27FC236}">
                  <a16:creationId xmlns:a16="http://schemas.microsoft.com/office/drawing/2014/main" id="{B4D1C180-6C1F-4579-AE8F-70368C02A690}"/>
                </a:ext>
              </a:extLst>
            </p:cNvPr>
            <p:cNvSpPr/>
            <p:nvPr/>
          </p:nvSpPr>
          <p:spPr>
            <a:xfrm>
              <a:off x="8465836" y="5486021"/>
              <a:ext cx="598932" cy="36880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V1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4" name="Straight Arrow Connector 80">
              <a:extLst>
                <a:ext uri="{FF2B5EF4-FFF2-40B4-BE49-F238E27FC236}">
                  <a16:creationId xmlns:a16="http://schemas.microsoft.com/office/drawing/2014/main" id="{A5CD3670-63DC-4E26-A6D0-0DFAF93D5AC1}"/>
                </a:ext>
              </a:extLst>
            </p:cNvPr>
            <p:cNvCxnSpPr>
              <a:cxnSpLocks/>
              <a:stCxn id="60" idx="2"/>
              <a:endCxn id="67" idx="0"/>
            </p:cNvCxnSpPr>
            <p:nvPr/>
          </p:nvCxnSpPr>
          <p:spPr bwMode="auto">
            <a:xfrm>
              <a:off x="8967994" y="5215767"/>
              <a:ext cx="700278" cy="281684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5" name="Straight Arrow Connector 81">
              <a:extLst>
                <a:ext uri="{FF2B5EF4-FFF2-40B4-BE49-F238E27FC236}">
                  <a16:creationId xmlns:a16="http://schemas.microsoft.com/office/drawing/2014/main" id="{E3B811A2-E8F6-4AF7-BE28-F8C14F28AE0A}"/>
                </a:ext>
              </a:extLst>
            </p:cNvPr>
            <p:cNvCxnSpPr>
              <a:cxnSpLocks/>
              <a:stCxn id="60" idx="2"/>
              <a:endCxn id="68" idx="0"/>
            </p:cNvCxnSpPr>
            <p:nvPr/>
          </p:nvCxnSpPr>
          <p:spPr bwMode="auto">
            <a:xfrm>
              <a:off x="8967994" y="5215767"/>
              <a:ext cx="1501902" cy="266444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6" name="Straight Arrow Connector 82">
              <a:extLst>
                <a:ext uri="{FF2B5EF4-FFF2-40B4-BE49-F238E27FC236}">
                  <a16:creationId xmlns:a16="http://schemas.microsoft.com/office/drawing/2014/main" id="{951E0BEB-1E2B-4EA0-8DA1-C8CA8B609CBC}"/>
                </a:ext>
              </a:extLst>
            </p:cNvPr>
            <p:cNvCxnSpPr>
              <a:cxnSpLocks/>
              <a:stCxn id="60" idx="2"/>
              <a:endCxn id="69" idx="0"/>
            </p:cNvCxnSpPr>
            <p:nvPr/>
          </p:nvCxnSpPr>
          <p:spPr bwMode="auto">
            <a:xfrm>
              <a:off x="8967994" y="5215767"/>
              <a:ext cx="2303526" cy="274064"/>
            </a:xfrm>
            <a:prstGeom prst="straightConnector1">
              <a:avLst/>
            </a:prstGeom>
            <a:solidFill>
              <a:schemeClr val="accent1"/>
            </a:solidFill>
            <a:ln w="63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67" name="Rectangle 83">
              <a:extLst>
                <a:ext uri="{FF2B5EF4-FFF2-40B4-BE49-F238E27FC236}">
                  <a16:creationId xmlns:a16="http://schemas.microsoft.com/office/drawing/2014/main" id="{2249B6E8-7F4E-4271-B659-795B0124FCCD}"/>
                </a:ext>
              </a:extLst>
            </p:cNvPr>
            <p:cNvSpPr/>
            <p:nvPr/>
          </p:nvSpPr>
          <p:spPr>
            <a:xfrm>
              <a:off x="9368806" y="5497451"/>
              <a:ext cx="598932" cy="35356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Rectangle 84">
              <a:extLst>
                <a:ext uri="{FF2B5EF4-FFF2-40B4-BE49-F238E27FC236}">
                  <a16:creationId xmlns:a16="http://schemas.microsoft.com/office/drawing/2014/main" id="{29E069AD-D9BE-4E6E-9BBF-F76CD7CB2D5B}"/>
                </a:ext>
              </a:extLst>
            </p:cNvPr>
            <p:cNvSpPr/>
            <p:nvPr/>
          </p:nvSpPr>
          <p:spPr>
            <a:xfrm>
              <a:off x="10170430" y="5482211"/>
              <a:ext cx="598932" cy="36880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base" latinLnBrk="1" hangingPunct="0"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</a:pPr>
              <a:r>
                <a:rPr lang="en-US" altLang="zh-CN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Rectangle 85">
              <a:extLst>
                <a:ext uri="{FF2B5EF4-FFF2-40B4-BE49-F238E27FC236}">
                  <a16:creationId xmlns:a16="http://schemas.microsoft.com/office/drawing/2014/main" id="{5FFB8855-767D-4CF6-AB04-C3CF89B838BF}"/>
                </a:ext>
              </a:extLst>
            </p:cNvPr>
            <p:cNvSpPr/>
            <p:nvPr/>
          </p:nvSpPr>
          <p:spPr>
            <a:xfrm>
              <a:off x="10972054" y="5489831"/>
              <a:ext cx="598932" cy="36880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1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6600"/>
                </a:buClr>
                <a:buSzPct val="85000"/>
                <a:buFont typeface="Wingdings" pitchFamily="2" charset="2"/>
                <a:buNone/>
                <a:tabLst/>
              </a:pPr>
              <a:r>
                <a:rPr kumimoji="0" lang="en-US" altLang="zh-CN" sz="1200" b="1" i="0" u="none" strike="noStrike" cap="none" normalizeH="0" baseline="0" dirty="0">
                  <a:ln>
                    <a:noFill/>
                  </a:ln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V2</a:t>
              </a:r>
              <a:endParaRPr kumimoji="0" lang="en-US" sz="1200" b="1" i="0" u="none" strike="noStrike" cap="none" normalizeH="0" baseline="0" dirty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618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wireframe building presentation (widescreen).potx" id="{39AFE29C-5BDA-42CB-9020-E960931A8E20}" vid="{6EE91DE2-A888-472A-92BA-F2E5BD5D46A2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8DD6EEDF-527A-4587-A446-F1DE3EAF9DA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E6DFB71-5650-4E53-8134-FCF33ECDD3D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30C5B9-1E5F-4356-968E-2FC64955BFF3}">
  <ds:schemaRefs>
    <ds:schemaRef ds:uri="a4f35948-e619-41b3-aa29-22878b09cfd2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infopath/2007/PartnerControls"/>
    <ds:schemaRef ds:uri="40262f94-9f35-4ac3-9a90-690165a166b7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wireframe building presentation (widescreen)</Template>
  <TotalTime>4486</TotalTime>
  <Words>309</Words>
  <Application>Microsoft Office PowerPoint</Application>
  <PresentationFormat>宽屏</PresentationFormat>
  <Paragraphs>125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等线</vt:lpstr>
      <vt:lpstr>华文楷体</vt:lpstr>
      <vt:lpstr>Microsoft YaHei</vt:lpstr>
      <vt:lpstr>Microsoft YaHei</vt:lpstr>
      <vt:lpstr>Arial</vt:lpstr>
      <vt:lpstr>Calibri</vt:lpstr>
      <vt:lpstr>Wingdings</vt:lpstr>
      <vt:lpstr>Wireframe Building 16x9</vt:lpstr>
      <vt:lpstr>MICROSOFT SERVICE &amp;DEVOPS</vt:lpstr>
      <vt:lpstr>微服务架构总体技术体系</vt:lpstr>
      <vt:lpstr>Spring CLOUd 生态技术栈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our Continuous Delivery Pipeline works</dc:title>
  <dc:creator>wales</dc:creator>
  <cp:lastModifiedBy>明亮 陳</cp:lastModifiedBy>
  <cp:revision>725</cp:revision>
  <dcterms:created xsi:type="dcterms:W3CDTF">2017-11-01T06:26:43Z</dcterms:created>
  <dcterms:modified xsi:type="dcterms:W3CDTF">2019-01-02T14:04:03Z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